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678" r:id="rId2"/>
    <p:sldMasterId id="2147483690" r:id="rId3"/>
  </p:sldMasterIdLst>
  <p:notesMasterIdLst>
    <p:notesMasterId r:id="rId50"/>
  </p:notesMasterIdLst>
  <p:sldIdLst>
    <p:sldId id="294" r:id="rId4"/>
    <p:sldId id="258" r:id="rId5"/>
    <p:sldId id="259" r:id="rId6"/>
    <p:sldId id="260" r:id="rId7"/>
    <p:sldId id="295" r:id="rId8"/>
    <p:sldId id="262" r:id="rId9"/>
    <p:sldId id="288" r:id="rId10"/>
    <p:sldId id="285" r:id="rId11"/>
    <p:sldId id="289" r:id="rId12"/>
    <p:sldId id="287" r:id="rId13"/>
    <p:sldId id="301" r:id="rId14"/>
    <p:sldId id="257" r:id="rId15"/>
    <p:sldId id="263" r:id="rId16"/>
    <p:sldId id="296" r:id="rId17"/>
    <p:sldId id="290" r:id="rId18"/>
    <p:sldId id="291" r:id="rId19"/>
    <p:sldId id="292" r:id="rId20"/>
    <p:sldId id="298" r:id="rId21"/>
    <p:sldId id="293" r:id="rId22"/>
    <p:sldId id="299" r:id="rId23"/>
    <p:sldId id="261" r:id="rId24"/>
    <p:sldId id="302" r:id="rId25"/>
    <p:sldId id="264" r:id="rId26"/>
    <p:sldId id="303" r:id="rId27"/>
    <p:sldId id="269" r:id="rId28"/>
    <p:sldId id="286" r:id="rId29"/>
    <p:sldId id="304" r:id="rId30"/>
    <p:sldId id="267" r:id="rId31"/>
    <p:sldId id="326" r:id="rId32"/>
    <p:sldId id="324" r:id="rId33"/>
    <p:sldId id="307" r:id="rId34"/>
    <p:sldId id="331" r:id="rId35"/>
    <p:sldId id="325" r:id="rId36"/>
    <p:sldId id="329" r:id="rId37"/>
    <p:sldId id="330" r:id="rId38"/>
    <p:sldId id="309" r:id="rId39"/>
    <p:sldId id="310" r:id="rId40"/>
    <p:sldId id="312" r:id="rId41"/>
    <p:sldId id="315" r:id="rId42"/>
    <p:sldId id="323" r:id="rId43"/>
    <p:sldId id="327" r:id="rId44"/>
    <p:sldId id="322" r:id="rId45"/>
    <p:sldId id="319" r:id="rId46"/>
    <p:sldId id="318" r:id="rId47"/>
    <p:sldId id="321" r:id="rId48"/>
    <p:sldId id="308" r:id="rId49"/>
  </p:sldIdLst>
  <p:sldSz cx="9144000" cy="5143500" type="screen16x9"/>
  <p:notesSz cx="6858000" cy="9144000"/>
  <p:embeddedFontLst>
    <p:embeddedFont>
      <p:font typeface="Amatic SC" panose="020B0604020202020204" charset="-79"/>
      <p:regular r:id="rId51"/>
      <p:bold r:id="rId52"/>
    </p:embeddedFont>
    <p:embeddedFont>
      <p:font typeface="標楷體" panose="03000509000000000000" pitchFamily="65" charset="-120"/>
      <p:regular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Muli Light" panose="020B060402020202020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3A3"/>
    <a:srgbClr val="B5D4E9"/>
    <a:srgbClr val="DBB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F55AF0-B540-458A-90CC-5EB9C92DCD58}">
  <a:tblStyle styleId="{34F55AF0-B540-458A-90CC-5EB9C92DCD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376" autoAdjust="0"/>
  </p:normalViewPr>
  <p:slideViewPr>
    <p:cSldViewPr snapToGrid="0">
      <p:cViewPr varScale="1">
        <p:scale>
          <a:sx n="84" d="100"/>
          <a:sy n="84" d="100"/>
        </p:scale>
        <p:origin x="66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2.xml"/><Relationship Id="rId61" Type="http://schemas.openxmlformats.org/officeDocument/2006/relationships/font" Target="fonts/font11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6.fntdata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9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4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7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E465B-D407-445B-9E98-471FA4629736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777788CA-526B-48D4-8CA2-4DEFAD2D102B}">
      <dgm:prSet phldrT="[文字]"/>
      <dgm:spPr/>
      <dgm:t>
        <a:bodyPr/>
        <a:lstStyle/>
        <a:p>
          <a:r>
            <a:rPr lang="en-US" altLang="zh-TW" dirty="0" smtClean="0"/>
            <a:t>1953-1973</a:t>
          </a:r>
          <a:endParaRPr lang="en-US" dirty="0"/>
        </a:p>
      </dgm:t>
    </dgm:pt>
    <dgm:pt modelId="{75A25A4E-E158-4768-B1A3-6FE3D8064843}" type="parTrans" cxnId="{4BC8525F-E15E-46E8-8644-18878BE5F049}">
      <dgm:prSet/>
      <dgm:spPr/>
      <dgm:t>
        <a:bodyPr/>
        <a:lstStyle/>
        <a:p>
          <a:endParaRPr lang="en-US"/>
        </a:p>
      </dgm:t>
    </dgm:pt>
    <dgm:pt modelId="{C6CCCFDD-6295-4CAF-B2F8-4FC5002CCD78}" type="sibTrans" cxnId="{4BC8525F-E15E-46E8-8644-18878BE5F049}">
      <dgm:prSet/>
      <dgm:spPr/>
      <dgm:t>
        <a:bodyPr/>
        <a:lstStyle/>
        <a:p>
          <a:endParaRPr lang="en-US"/>
        </a:p>
      </dgm:t>
    </dgm:pt>
    <dgm:pt modelId="{D8501C9E-6DE0-4BF2-9208-1D922BB08CA2}">
      <dgm:prSet phldrT="[文字]"/>
      <dgm:spPr/>
      <dgm:t>
        <a:bodyPr/>
        <a:lstStyle/>
        <a:p>
          <a:r>
            <a:rPr lang="en-US" altLang="zh-TW" dirty="0" smtClean="0"/>
            <a:t>1973-1983</a:t>
          </a:r>
          <a:endParaRPr lang="en-US" dirty="0"/>
        </a:p>
      </dgm:t>
    </dgm:pt>
    <dgm:pt modelId="{4F0BC265-1F3D-4B5E-AA1C-A3B7455F5686}" type="parTrans" cxnId="{23E00582-E033-4B74-AA73-17933F030B1B}">
      <dgm:prSet/>
      <dgm:spPr/>
      <dgm:t>
        <a:bodyPr/>
        <a:lstStyle/>
        <a:p>
          <a:endParaRPr lang="en-US"/>
        </a:p>
      </dgm:t>
    </dgm:pt>
    <dgm:pt modelId="{BD8FFEDC-7BE8-4CDB-8623-F14E2B88FD1C}" type="sibTrans" cxnId="{23E00582-E033-4B74-AA73-17933F030B1B}">
      <dgm:prSet/>
      <dgm:spPr/>
      <dgm:t>
        <a:bodyPr/>
        <a:lstStyle/>
        <a:p>
          <a:endParaRPr lang="en-US"/>
        </a:p>
      </dgm:t>
    </dgm:pt>
    <dgm:pt modelId="{A1093AA0-4F33-4512-B8BF-425CD636940A}">
      <dgm:prSet phldrT="[文字]"/>
      <dgm:spPr/>
      <dgm:t>
        <a:bodyPr/>
        <a:lstStyle/>
        <a:p>
          <a:r>
            <a:rPr lang="en-US" altLang="zh-TW" dirty="0" smtClean="0"/>
            <a:t>1983</a:t>
          </a:r>
          <a:endParaRPr lang="en-US" dirty="0"/>
        </a:p>
      </dgm:t>
    </dgm:pt>
    <dgm:pt modelId="{D42F61A6-72AE-437A-A032-77F20C3C4F1E}" type="parTrans" cxnId="{FA633035-D6CD-4A17-B616-9224B0A47BC0}">
      <dgm:prSet/>
      <dgm:spPr/>
      <dgm:t>
        <a:bodyPr/>
        <a:lstStyle/>
        <a:p>
          <a:endParaRPr lang="en-US"/>
        </a:p>
      </dgm:t>
    </dgm:pt>
    <dgm:pt modelId="{1241DEEF-8B3F-4529-AFAB-A99FC7E6D17D}" type="sibTrans" cxnId="{FA633035-D6CD-4A17-B616-9224B0A47BC0}">
      <dgm:prSet/>
      <dgm:spPr/>
      <dgm:t>
        <a:bodyPr/>
        <a:lstStyle/>
        <a:p>
          <a:endParaRPr lang="en-US"/>
        </a:p>
      </dgm:t>
    </dgm:pt>
    <dgm:pt modelId="{B8880AAD-EDE5-4DAC-A2A2-E0DAC5EB386A}">
      <dgm:prSet/>
      <dgm:spPr/>
      <dgm:t>
        <a:bodyPr/>
        <a:lstStyle/>
        <a:p>
          <a:r>
            <a:rPr lang="en-US" altLang="zh-TW" dirty="0" smtClean="0"/>
            <a:t>1990-1997</a:t>
          </a:r>
          <a:endParaRPr lang="en-US" dirty="0"/>
        </a:p>
      </dgm:t>
    </dgm:pt>
    <dgm:pt modelId="{34C27C23-BA03-4D89-99BD-150EEBC76846}" type="parTrans" cxnId="{80F50C98-6A9C-4031-9CB1-EBA683DC9638}">
      <dgm:prSet/>
      <dgm:spPr/>
      <dgm:t>
        <a:bodyPr/>
        <a:lstStyle/>
        <a:p>
          <a:endParaRPr lang="en-US"/>
        </a:p>
      </dgm:t>
    </dgm:pt>
    <dgm:pt modelId="{69BB60EA-3824-4257-B7EF-D6D07DBB78AD}" type="sibTrans" cxnId="{80F50C98-6A9C-4031-9CB1-EBA683DC9638}">
      <dgm:prSet/>
      <dgm:spPr/>
      <dgm:t>
        <a:bodyPr/>
        <a:lstStyle/>
        <a:p>
          <a:endParaRPr lang="en-US"/>
        </a:p>
      </dgm:t>
    </dgm:pt>
    <dgm:pt modelId="{E1C1BE71-362D-47F6-A326-81DF4F22C23A}">
      <dgm:prSet/>
      <dgm:spPr/>
      <dgm:t>
        <a:bodyPr/>
        <a:lstStyle/>
        <a:p>
          <a:r>
            <a:rPr lang="en-US" altLang="zh-TW" dirty="0" smtClean="0"/>
            <a:t>2003</a:t>
          </a:r>
          <a:endParaRPr lang="en-US" dirty="0"/>
        </a:p>
      </dgm:t>
    </dgm:pt>
    <dgm:pt modelId="{A98A832B-B7C1-4B8D-B236-5587F0FFBF32}" type="parTrans" cxnId="{136D894F-38C9-43C8-AF37-589921DAF2BF}">
      <dgm:prSet/>
      <dgm:spPr/>
      <dgm:t>
        <a:bodyPr/>
        <a:lstStyle/>
        <a:p>
          <a:endParaRPr lang="en-US"/>
        </a:p>
      </dgm:t>
    </dgm:pt>
    <dgm:pt modelId="{E4B17D46-A1B5-43EE-9DCB-9A5B9432D16F}" type="sibTrans" cxnId="{136D894F-38C9-43C8-AF37-589921DAF2BF}">
      <dgm:prSet/>
      <dgm:spPr/>
      <dgm:t>
        <a:bodyPr/>
        <a:lstStyle/>
        <a:p>
          <a:endParaRPr lang="en-US"/>
        </a:p>
      </dgm:t>
    </dgm:pt>
    <dgm:pt modelId="{0502B371-3755-4A93-8757-9DA68A175E66}" type="pres">
      <dgm:prSet presAssocID="{6B7E465B-D407-445B-9E98-471FA4629736}" presName="Name0" presStyleCnt="0">
        <dgm:presLayoutVars>
          <dgm:dir/>
          <dgm:animLvl val="lvl"/>
          <dgm:resizeHandles val="exact"/>
        </dgm:presLayoutVars>
      </dgm:prSet>
      <dgm:spPr/>
    </dgm:pt>
    <dgm:pt modelId="{432B18B8-29E1-47F8-804D-E5688908C6EB}" type="pres">
      <dgm:prSet presAssocID="{777788CA-526B-48D4-8CA2-4DEFAD2D102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6E88D-DF2A-468A-A817-98C326816253}" type="pres">
      <dgm:prSet presAssocID="{C6CCCFDD-6295-4CAF-B2F8-4FC5002CCD78}" presName="parTxOnlySpace" presStyleCnt="0"/>
      <dgm:spPr/>
    </dgm:pt>
    <dgm:pt modelId="{80B189C4-3761-463B-91A9-FB28122D1AC5}" type="pres">
      <dgm:prSet presAssocID="{D8501C9E-6DE0-4BF2-9208-1D922BB08CA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6B5B4-AC47-46FE-BEEF-AC2EDB4266F4}" type="pres">
      <dgm:prSet presAssocID="{BD8FFEDC-7BE8-4CDB-8623-F14E2B88FD1C}" presName="parTxOnlySpace" presStyleCnt="0"/>
      <dgm:spPr/>
    </dgm:pt>
    <dgm:pt modelId="{A7CED35D-F7BD-4EE3-A90A-6A6985016EAC}" type="pres">
      <dgm:prSet presAssocID="{A1093AA0-4F33-4512-B8BF-425CD636940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C5B10-79E3-4568-B97A-9F33FE25F6AF}" type="pres">
      <dgm:prSet presAssocID="{1241DEEF-8B3F-4529-AFAB-A99FC7E6D17D}" presName="parTxOnlySpace" presStyleCnt="0"/>
      <dgm:spPr/>
    </dgm:pt>
    <dgm:pt modelId="{DC0D9F67-45AB-4231-B947-66F37D173292}" type="pres">
      <dgm:prSet presAssocID="{B8880AAD-EDE5-4DAC-A2A2-E0DAC5EB386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B290A-ED1C-4736-9E1E-61DAE92B416F}" type="pres">
      <dgm:prSet presAssocID="{69BB60EA-3824-4257-B7EF-D6D07DBB78AD}" presName="parTxOnlySpace" presStyleCnt="0"/>
      <dgm:spPr/>
    </dgm:pt>
    <dgm:pt modelId="{B3DC14EB-1E88-4A88-BE01-0A483D19737F}" type="pres">
      <dgm:prSet presAssocID="{E1C1BE71-362D-47F6-A326-81DF4F22C2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C8525F-E15E-46E8-8644-18878BE5F049}" srcId="{6B7E465B-D407-445B-9E98-471FA4629736}" destId="{777788CA-526B-48D4-8CA2-4DEFAD2D102B}" srcOrd="0" destOrd="0" parTransId="{75A25A4E-E158-4768-B1A3-6FE3D8064843}" sibTransId="{C6CCCFDD-6295-4CAF-B2F8-4FC5002CCD78}"/>
    <dgm:cxn modelId="{136D894F-38C9-43C8-AF37-589921DAF2BF}" srcId="{6B7E465B-D407-445B-9E98-471FA4629736}" destId="{E1C1BE71-362D-47F6-A326-81DF4F22C23A}" srcOrd="4" destOrd="0" parTransId="{A98A832B-B7C1-4B8D-B236-5587F0FFBF32}" sibTransId="{E4B17D46-A1B5-43EE-9DCB-9A5B9432D16F}"/>
    <dgm:cxn modelId="{BB999BA6-714B-4779-AFDD-ADA885E04DDB}" type="presOf" srcId="{E1C1BE71-362D-47F6-A326-81DF4F22C23A}" destId="{B3DC14EB-1E88-4A88-BE01-0A483D19737F}" srcOrd="0" destOrd="0" presId="urn:microsoft.com/office/officeart/2005/8/layout/chevron1"/>
    <dgm:cxn modelId="{23E00582-E033-4B74-AA73-17933F030B1B}" srcId="{6B7E465B-D407-445B-9E98-471FA4629736}" destId="{D8501C9E-6DE0-4BF2-9208-1D922BB08CA2}" srcOrd="1" destOrd="0" parTransId="{4F0BC265-1F3D-4B5E-AA1C-A3B7455F5686}" sibTransId="{BD8FFEDC-7BE8-4CDB-8623-F14E2B88FD1C}"/>
    <dgm:cxn modelId="{090F8010-3A1A-4ECA-ABFE-57C89F5889BD}" type="presOf" srcId="{D8501C9E-6DE0-4BF2-9208-1D922BB08CA2}" destId="{80B189C4-3761-463B-91A9-FB28122D1AC5}" srcOrd="0" destOrd="0" presId="urn:microsoft.com/office/officeart/2005/8/layout/chevron1"/>
    <dgm:cxn modelId="{359CA130-786E-40C2-807A-92CDA194EC2B}" type="presOf" srcId="{777788CA-526B-48D4-8CA2-4DEFAD2D102B}" destId="{432B18B8-29E1-47F8-804D-E5688908C6EB}" srcOrd="0" destOrd="0" presId="urn:microsoft.com/office/officeart/2005/8/layout/chevron1"/>
    <dgm:cxn modelId="{AC7CAED1-E046-42BD-A5BF-D871CDC54E23}" type="presOf" srcId="{B8880AAD-EDE5-4DAC-A2A2-E0DAC5EB386A}" destId="{DC0D9F67-45AB-4231-B947-66F37D173292}" srcOrd="0" destOrd="0" presId="urn:microsoft.com/office/officeart/2005/8/layout/chevron1"/>
    <dgm:cxn modelId="{FA633035-D6CD-4A17-B616-9224B0A47BC0}" srcId="{6B7E465B-D407-445B-9E98-471FA4629736}" destId="{A1093AA0-4F33-4512-B8BF-425CD636940A}" srcOrd="2" destOrd="0" parTransId="{D42F61A6-72AE-437A-A032-77F20C3C4F1E}" sibTransId="{1241DEEF-8B3F-4529-AFAB-A99FC7E6D17D}"/>
    <dgm:cxn modelId="{02E5BCC9-319E-46D4-B4AF-DCE2D3229401}" type="presOf" srcId="{6B7E465B-D407-445B-9E98-471FA4629736}" destId="{0502B371-3755-4A93-8757-9DA68A175E66}" srcOrd="0" destOrd="0" presId="urn:microsoft.com/office/officeart/2005/8/layout/chevron1"/>
    <dgm:cxn modelId="{70B8C4CC-DD41-449B-ABFF-32B85FA2125D}" type="presOf" srcId="{A1093AA0-4F33-4512-B8BF-425CD636940A}" destId="{A7CED35D-F7BD-4EE3-A90A-6A6985016EAC}" srcOrd="0" destOrd="0" presId="urn:microsoft.com/office/officeart/2005/8/layout/chevron1"/>
    <dgm:cxn modelId="{80F50C98-6A9C-4031-9CB1-EBA683DC9638}" srcId="{6B7E465B-D407-445B-9E98-471FA4629736}" destId="{B8880AAD-EDE5-4DAC-A2A2-E0DAC5EB386A}" srcOrd="3" destOrd="0" parTransId="{34C27C23-BA03-4D89-99BD-150EEBC76846}" sibTransId="{69BB60EA-3824-4257-B7EF-D6D07DBB78AD}"/>
    <dgm:cxn modelId="{6C9E96FF-CB83-4ABF-972F-0A972E5D3F3A}" type="presParOf" srcId="{0502B371-3755-4A93-8757-9DA68A175E66}" destId="{432B18B8-29E1-47F8-804D-E5688908C6EB}" srcOrd="0" destOrd="0" presId="urn:microsoft.com/office/officeart/2005/8/layout/chevron1"/>
    <dgm:cxn modelId="{3E1DADBA-1CE4-46E7-A47A-000F84523448}" type="presParOf" srcId="{0502B371-3755-4A93-8757-9DA68A175E66}" destId="{7296E88D-DF2A-468A-A817-98C326816253}" srcOrd="1" destOrd="0" presId="urn:microsoft.com/office/officeart/2005/8/layout/chevron1"/>
    <dgm:cxn modelId="{F8280F93-45FE-4714-B441-625D808FB104}" type="presParOf" srcId="{0502B371-3755-4A93-8757-9DA68A175E66}" destId="{80B189C4-3761-463B-91A9-FB28122D1AC5}" srcOrd="2" destOrd="0" presId="urn:microsoft.com/office/officeart/2005/8/layout/chevron1"/>
    <dgm:cxn modelId="{956CAB72-ED72-4590-8C04-59D5BC0064B0}" type="presParOf" srcId="{0502B371-3755-4A93-8757-9DA68A175E66}" destId="{74E6B5B4-AC47-46FE-BEEF-AC2EDB4266F4}" srcOrd="3" destOrd="0" presId="urn:microsoft.com/office/officeart/2005/8/layout/chevron1"/>
    <dgm:cxn modelId="{5E6B1B3C-8405-41AF-B955-52E14EF06FFB}" type="presParOf" srcId="{0502B371-3755-4A93-8757-9DA68A175E66}" destId="{A7CED35D-F7BD-4EE3-A90A-6A6985016EAC}" srcOrd="4" destOrd="0" presId="urn:microsoft.com/office/officeart/2005/8/layout/chevron1"/>
    <dgm:cxn modelId="{FE52E45A-16AC-4022-BD38-DA808600326A}" type="presParOf" srcId="{0502B371-3755-4A93-8757-9DA68A175E66}" destId="{BD3C5B10-79E3-4568-B97A-9F33FE25F6AF}" srcOrd="5" destOrd="0" presId="urn:microsoft.com/office/officeart/2005/8/layout/chevron1"/>
    <dgm:cxn modelId="{86C4B047-1D0A-4886-9D4D-AFECE8BFEBDE}" type="presParOf" srcId="{0502B371-3755-4A93-8757-9DA68A175E66}" destId="{DC0D9F67-45AB-4231-B947-66F37D173292}" srcOrd="6" destOrd="0" presId="urn:microsoft.com/office/officeart/2005/8/layout/chevron1"/>
    <dgm:cxn modelId="{C910E30F-5ED3-42B1-923A-EBF401DAE6C9}" type="presParOf" srcId="{0502B371-3755-4A93-8757-9DA68A175E66}" destId="{241B290A-ED1C-4736-9E1E-61DAE92B416F}" srcOrd="7" destOrd="0" presId="urn:microsoft.com/office/officeart/2005/8/layout/chevron1"/>
    <dgm:cxn modelId="{4DFDADC7-B9C9-4DCF-8B60-C7E4A5832953}" type="presParOf" srcId="{0502B371-3755-4A93-8757-9DA68A175E66}" destId="{B3DC14EB-1E88-4A88-BE01-0A483D19737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15645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036F69E-912F-4AE0-886B-B038D14C8722}" type="slidenum">
              <a:rPr lang="zh-TW" altLang="en-US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pPr/>
              <a:t>1</a:t>
            </a:fld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4572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079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249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1424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201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1167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512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809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561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r>
              <a:rPr lang="zh-TW" altLang="en-US" dirty="0" smtClean="0"/>
              <a:t> 傳產</a:t>
            </a:r>
            <a:r>
              <a:rPr lang="en-US" altLang="zh-TW" dirty="0" smtClean="0"/>
              <a:t>:</a:t>
            </a:r>
            <a:r>
              <a:rPr lang="zh-TW" altLang="en-US" dirty="0" smtClean="0"/>
              <a:t> 消費性商品、傳產特質。</a:t>
            </a:r>
            <a:endParaRPr lang="en-US" altLang="zh-TW" dirty="0" smtClean="0"/>
          </a:p>
          <a:p>
            <a:r>
              <a:rPr lang="zh-TW" altLang="en-US" dirty="0" smtClean="0"/>
              <a:t>中小企業，面對的處境相近。策略相仿。</a:t>
            </a:r>
            <a:endParaRPr lang="en-US" altLang="zh-TW" dirty="0" smtClean="0"/>
          </a:p>
          <a:p>
            <a:pPr marL="13970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4026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zh-TW" altLang="en-US" dirty="0" smtClean="0"/>
              <a:t>什麼時候遇到的危機</a:t>
            </a:r>
            <a:r>
              <a:rPr lang="en-US" altLang="zh-TW" dirty="0" smtClean="0"/>
              <a:t>?</a:t>
            </a:r>
            <a:r>
              <a:rPr lang="zh-TW" altLang="en-US" dirty="0" smtClean="0"/>
              <a:t> 時間點。</a:t>
            </a:r>
            <a:endParaRPr lang="en-US" altLang="zh-TW" dirty="0" smtClean="0"/>
          </a:p>
          <a:p>
            <a:pPr marL="139700" indent="0">
              <a:buNone/>
            </a:pPr>
            <a:r>
              <a:rPr lang="en-US" altLang="zh-TW" dirty="0" smtClean="0"/>
              <a:t>1983 </a:t>
            </a:r>
            <a:r>
              <a:rPr lang="zh-TW" altLang="en-US" dirty="0" smtClean="0"/>
              <a:t>年，產業競爭趨於保合，產品進入成熟期，替代性高，逆勢而生。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公司轉型，轉向電子事業部。搭政府產業政策。順勢而行。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139700" indent="0">
              <a:buNone/>
            </a:pPr>
            <a:r>
              <a:rPr lang="zh-TW" altLang="en-US" dirty="0" smtClean="0">
                <a:sym typeface="Wingdings" panose="05000000000000000000" pitchFamily="2" charset="2"/>
              </a:rPr>
              <a:t>過去看到</a:t>
            </a:r>
            <a:r>
              <a:rPr lang="en-US" altLang="zh-TW" dirty="0" smtClean="0">
                <a:sym typeface="Wingdings" panose="05000000000000000000" pitchFamily="2" charset="2"/>
              </a:rPr>
              <a:t>Nokia</a:t>
            </a:r>
            <a:r>
              <a:rPr lang="zh-TW" altLang="en-US" dirty="0" smtClean="0">
                <a:sym typeface="Wingdings" panose="05000000000000000000" pitchFamily="2" charset="2"/>
              </a:rPr>
              <a:t>，伐木、造紙，轉膠鞋、輪胎電纜，後改賣手機。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139700" indent="0">
              <a:buNone/>
            </a:pPr>
            <a:endParaRPr lang="en-US" altLang="zh-TW" dirty="0" smtClean="0">
              <a:sym typeface="Wingdings" panose="05000000000000000000" pitchFamily="2" charset="2"/>
            </a:endParaRPr>
          </a:p>
          <a:p>
            <a:pPr marL="139700" indent="0">
              <a:buNone/>
            </a:pPr>
            <a:r>
              <a:rPr lang="en-US" altLang="zh-TW" dirty="0" smtClean="0">
                <a:sym typeface="Wingdings" panose="05000000000000000000" pitchFamily="2" charset="2"/>
              </a:rPr>
              <a:t>1990 </a:t>
            </a:r>
            <a:r>
              <a:rPr lang="zh-TW" altLang="en-US" dirty="0" smtClean="0">
                <a:sym typeface="Wingdings" panose="05000000000000000000" pitchFamily="2" charset="2"/>
              </a:rPr>
              <a:t>匯兌損失， 市場競爭激烈、進入衰退期</a:t>
            </a:r>
            <a:r>
              <a:rPr lang="en-US" altLang="zh-TW" dirty="0" smtClean="0">
                <a:sym typeface="Wingdings" panose="05000000000000000000" pitchFamily="2" charset="2"/>
              </a:rPr>
              <a:t>solution?</a:t>
            </a:r>
          </a:p>
          <a:p>
            <a:pPr marL="139700" indent="0">
              <a:buNone/>
            </a:pPr>
            <a:endParaRPr lang="en-US" altLang="zh-TW" dirty="0" smtClean="0">
              <a:sym typeface="Wingdings" panose="05000000000000000000" pitchFamily="2" charset="2"/>
            </a:endParaRPr>
          </a:p>
          <a:p>
            <a:pPr marL="139700" indent="0">
              <a:buNone/>
            </a:pPr>
            <a:endParaRPr lang="en-US" altLang="zh-TW" dirty="0" smtClean="0">
              <a:sym typeface="Wingdings" panose="05000000000000000000" pitchFamily="2" charset="2"/>
            </a:endParaRPr>
          </a:p>
          <a:p>
            <a:pPr marL="139700" indent="0">
              <a:buNone/>
            </a:pPr>
            <a:endParaRPr lang="en-US" altLang="zh-TW" dirty="0" smtClean="0">
              <a:sym typeface="Wingdings" panose="05000000000000000000" pitchFamily="2" charset="2"/>
            </a:endParaRPr>
          </a:p>
          <a:p>
            <a:pPr marL="139700" indent="0">
              <a:buNone/>
            </a:pPr>
            <a:endParaRPr lang="en-US" altLang="zh-TW" dirty="0" smtClean="0">
              <a:sym typeface="Wingdings" panose="05000000000000000000" pitchFamily="2" charset="2"/>
            </a:endParaRPr>
          </a:p>
          <a:p>
            <a:pPr marL="139700" indent="0">
              <a:buNone/>
            </a:pPr>
            <a:endParaRPr lang="en-US" altLang="zh-TW" dirty="0" smtClean="0"/>
          </a:p>
          <a:p>
            <a:pPr marL="13970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2449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70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zh-TW" altLang="en-US" dirty="0" smtClean="0"/>
              <a:t>產業的改變</a:t>
            </a:r>
            <a:r>
              <a:rPr lang="en-US" altLang="zh-TW" dirty="0" smtClean="0"/>
              <a:t>:</a:t>
            </a:r>
            <a:r>
              <a:rPr lang="zh-TW" altLang="en-US" dirty="0" smtClean="0"/>
              <a:t> 市場變競爭了。產品變得多樣且品質較高。消費者結構的改變</a:t>
            </a:r>
            <a:r>
              <a:rPr lang="en-US" altLang="zh-TW" dirty="0" smtClean="0"/>
              <a:t>(</a:t>
            </a:r>
            <a:r>
              <a:rPr lang="zh-TW" altLang="en-US" dirty="0" smtClean="0"/>
              <a:t>消費族群，學生與上班族各半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學生</a:t>
            </a:r>
            <a:r>
              <a:rPr lang="zh-TW" altLang="en-US" dirty="0" smtClean="0"/>
              <a:t>。消費偏好改變</a:t>
            </a:r>
            <a:r>
              <a:rPr lang="en-US" altLang="zh-TW" dirty="0" smtClean="0"/>
              <a:t>(</a:t>
            </a:r>
            <a:r>
              <a:rPr lang="zh-TW" altLang="en-US" dirty="0" smtClean="0"/>
              <a:t>食用性轉為附加價值</a:t>
            </a:r>
            <a:r>
              <a:rPr lang="en-US" altLang="zh-TW" dirty="0" smtClean="0"/>
              <a:t>;</a:t>
            </a:r>
            <a:r>
              <a:rPr lang="zh-TW" altLang="en-US" dirty="0" smtClean="0"/>
              <a:t>設計感</a:t>
            </a:r>
            <a:r>
              <a:rPr lang="en-US" altLang="zh-TW" dirty="0" smtClean="0"/>
              <a:t>)</a:t>
            </a:r>
          </a:p>
          <a:p>
            <a:pPr marL="139700" indent="0">
              <a:buNone/>
            </a:pPr>
            <a:endParaRPr lang="en-US" altLang="zh-TW" dirty="0" smtClean="0"/>
          </a:p>
          <a:p>
            <a:pPr marL="1397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dirty="0" smtClean="0"/>
              <a:t>傳統產業 與科技業 </a:t>
            </a:r>
            <a:r>
              <a:rPr lang="en-US" altLang="zh-TW" dirty="0" smtClean="0"/>
              <a:t>(</a:t>
            </a:r>
            <a:r>
              <a:rPr lang="zh-TW" altLang="en-US" dirty="0" smtClean="0"/>
              <a:t>傳產不易切入產業鏈，來自於創新不足，市場差異性不大，無法使得市場脫離傳統產業鏈結</a:t>
            </a:r>
            <a:r>
              <a:rPr lang="en-US" altLang="zh-TW" dirty="0" smtClean="0"/>
              <a:t>)</a:t>
            </a:r>
          </a:p>
          <a:p>
            <a:pPr marL="1397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dirty="0" smtClean="0"/>
          </a:p>
          <a:p>
            <a:pPr marL="1397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dirty="0" smtClean="0"/>
              <a:t>投入創新，以品質帶動品牌，追求毛利。</a:t>
            </a:r>
          </a:p>
          <a:p>
            <a:pPr marL="139700" indent="0">
              <a:buNone/>
            </a:pPr>
            <a:endParaRPr lang="en-US" altLang="zh-TW" dirty="0" smtClean="0"/>
          </a:p>
          <a:p>
            <a:pPr marL="13970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0318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zh-TW" altLang="en-US" sz="11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成立電子事業群</a:t>
            </a:r>
            <a:r>
              <a:rPr lang="en-US" altLang="zh-TW" sz="11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zh-TW" altLang="en-US" sz="11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資金，政策支持</a:t>
            </a:r>
            <a:endParaRPr lang="en-US" altLang="zh-TW" sz="11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2262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1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Product/Market/Channel/Model</a:t>
            </a:r>
          </a:p>
        </p:txBody>
      </p:sp>
    </p:spTree>
    <p:extLst>
      <p:ext uri="{BB962C8B-B14F-4D97-AF65-F5344CB8AC3E}">
        <p14:creationId xmlns:p14="http://schemas.microsoft.com/office/powerpoint/2010/main" val="1726344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公司核心</a:t>
            </a:r>
            <a:r>
              <a:rPr lang="en-US" altLang="zh-TW" dirty="0" smtClean="0"/>
              <a:t>:</a:t>
            </a:r>
            <a:r>
              <a:rPr lang="zh-TW" altLang="en-US" dirty="0" smtClean="0"/>
              <a:t>機械開發能力，模具</a:t>
            </a:r>
            <a:endParaRPr lang="en-US" altLang="zh-TW" dirty="0" smtClean="0"/>
          </a:p>
          <a:p>
            <a:r>
              <a:rPr lang="zh-TW" altLang="en-US" dirty="0" smtClean="0"/>
              <a:t>競爭對手</a:t>
            </a:r>
            <a:r>
              <a:rPr lang="en-US" altLang="zh-TW" dirty="0" smtClean="0"/>
              <a:t>:JPL</a:t>
            </a:r>
            <a:r>
              <a:rPr lang="zh-TW" altLang="en-US" dirty="0" smtClean="0"/>
              <a:t>具市場優勢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4332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外部交易與內部成本</a:t>
            </a:r>
            <a:endParaRPr lang="en-US" altLang="zh-TW" dirty="0" smtClean="0"/>
          </a:p>
          <a:p>
            <a:r>
              <a:rPr lang="zh-TW" altLang="en-US" dirty="0" smtClean="0"/>
              <a:t>合作來自於異質性，因此會有互補效益</a:t>
            </a:r>
            <a:endParaRPr lang="en-US" altLang="zh-TW" dirty="0" smtClean="0"/>
          </a:p>
          <a:p>
            <a:r>
              <a:rPr lang="zh-TW" altLang="en-US" dirty="0" smtClean="0"/>
              <a:t>合作會有部分授權，使得創新加速外溢 擴散 </a:t>
            </a:r>
            <a:r>
              <a:rPr lang="en-US" altLang="zh-TW" dirty="0" smtClean="0"/>
              <a:t>Diffusion model </a:t>
            </a:r>
            <a:r>
              <a:rPr lang="zh-TW" altLang="en-US" dirty="0" smtClean="0"/>
              <a:t>創新外溢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8190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dirty="0" smtClean="0"/>
              <a:t>什麼東西發生了質變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25294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altLang="zh-TW" sz="2800" dirty="0" smtClean="0"/>
              <a:t>Competence-Enhancing vs. Competence-Destroying</a:t>
            </a:r>
          </a:p>
          <a:p>
            <a:pPr marL="13970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30761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65897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外部交易與內部成本</a:t>
            </a:r>
            <a:endParaRPr lang="en-US" altLang="zh-TW" dirty="0" smtClean="0"/>
          </a:p>
          <a:p>
            <a:r>
              <a:rPr lang="zh-TW" altLang="en-US" dirty="0" smtClean="0"/>
              <a:t>合作來自於異質性，因此會有互補效益</a:t>
            </a:r>
            <a:endParaRPr lang="en-US" altLang="zh-TW" dirty="0" smtClean="0"/>
          </a:p>
          <a:p>
            <a:r>
              <a:rPr lang="zh-TW" altLang="en-US" dirty="0" smtClean="0"/>
              <a:t>合作會有部分授權，使得創新加速外溢 擴散 </a:t>
            </a:r>
            <a:r>
              <a:rPr lang="en-US" altLang="zh-TW" dirty="0" smtClean="0"/>
              <a:t>Diffusion model </a:t>
            </a:r>
            <a:r>
              <a:rPr lang="zh-TW" altLang="en-US" dirty="0" smtClean="0"/>
              <a:t>創新外溢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銷貨週轉率若低 容易被盤商與文具商退貨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兩個策略欲防模仿</a:t>
            </a:r>
            <a:r>
              <a:rPr lang="en-US" altLang="zh-TW" dirty="0" smtClean="0"/>
              <a:t>. 1</a:t>
            </a:r>
            <a:r>
              <a:rPr lang="zh-TW" altLang="en-US" dirty="0" smtClean="0"/>
              <a:t>快</a:t>
            </a:r>
            <a:r>
              <a:rPr lang="en-US" altLang="zh-TW" dirty="0" smtClean="0"/>
              <a:t>2. </a:t>
            </a:r>
            <a:r>
              <a:rPr lang="zh-TW" altLang="en-US" dirty="0" smtClean="0"/>
              <a:t>申請專利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86371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外部交易與內部成本</a:t>
            </a:r>
            <a:endParaRPr lang="en-US" altLang="zh-TW" dirty="0" smtClean="0"/>
          </a:p>
          <a:p>
            <a:r>
              <a:rPr lang="zh-TW" altLang="en-US" dirty="0" smtClean="0"/>
              <a:t>合作來自於異質性，因此會有互補效益</a:t>
            </a:r>
            <a:endParaRPr lang="en-US" altLang="zh-TW" dirty="0" smtClean="0"/>
          </a:p>
          <a:p>
            <a:r>
              <a:rPr lang="zh-TW" altLang="en-US" dirty="0" smtClean="0"/>
              <a:t>合作會有部分授權，使得創新加速外溢 擴散 </a:t>
            </a:r>
            <a:r>
              <a:rPr lang="en-US" altLang="zh-TW" dirty="0" smtClean="0"/>
              <a:t>Diffusion model </a:t>
            </a:r>
            <a:r>
              <a:rPr lang="zh-TW" altLang="en-US" dirty="0" smtClean="0"/>
              <a:t>創新外溢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4364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45636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貼牌 打入新市場不易。是必破壞原先市場之合作關係</a:t>
            </a:r>
            <a:r>
              <a:rPr lang="en-US" altLang="zh-TW" dirty="0" smtClean="0"/>
              <a:t>(</a:t>
            </a:r>
            <a:r>
              <a:rPr lang="zh-TW" altLang="en-US" dirty="0" smtClean="0"/>
              <a:t>製造商</a:t>
            </a:r>
            <a:r>
              <a:rPr lang="en-US" altLang="zh-TW" dirty="0" smtClean="0"/>
              <a:t>)</a:t>
            </a:r>
          </a:p>
          <a:p>
            <a:pPr marL="139700" indent="0">
              <a:buNone/>
            </a:pP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但是在商言商，品質與價格是打破原有關係之途徑。所有企業活動都在兩個關鍵詞上作文章</a:t>
            </a:r>
            <a:r>
              <a:rPr lang="en-US" altLang="zh-TW" dirty="0" smtClean="0">
                <a:sym typeface="Wingdings" panose="05000000000000000000" pitchFamily="2" charset="2"/>
              </a:rPr>
              <a:t>:</a:t>
            </a:r>
            <a:r>
              <a:rPr lang="zh-TW" altLang="en-US" dirty="0" smtClean="0">
                <a:sym typeface="Wingdings" panose="05000000000000000000" pitchFamily="2" charset="2"/>
              </a:rPr>
              <a:t>成本與價值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139700" indent="0">
              <a:buNone/>
            </a:pPr>
            <a:endParaRPr lang="en-US" altLang="zh-TW" dirty="0" smtClean="0">
              <a:sym typeface="Wingdings" panose="05000000000000000000" pitchFamily="2" charset="2"/>
            </a:endParaRPr>
          </a:p>
          <a:p>
            <a:pPr marL="139700" indent="0">
              <a:buNone/>
            </a:pPr>
            <a:endParaRPr lang="en-US" altLang="zh-TW" dirty="0" smtClean="0">
              <a:sym typeface="Wingdings" panose="05000000000000000000" pitchFamily="2" charset="2"/>
            </a:endParaRPr>
          </a:p>
          <a:p>
            <a:r>
              <a:rPr lang="en-US" altLang="zh-TW" dirty="0" smtClean="0"/>
              <a:t>1. </a:t>
            </a:r>
            <a:r>
              <a:rPr lang="zh-TW" altLang="en-US" dirty="0" smtClean="0"/>
              <a:t>在台灣</a:t>
            </a:r>
            <a:r>
              <a:rPr lang="en-US" altLang="zh-TW" dirty="0" smtClean="0"/>
              <a:t>:</a:t>
            </a:r>
            <a:r>
              <a:rPr lang="zh-TW" altLang="en-US" dirty="0" smtClean="0"/>
              <a:t> 鋪貨盤商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北部不願鋪貨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轉移陣地。往中南部，轉往高中學校。</a:t>
            </a:r>
            <a:endParaRPr lang="en-US" altLang="zh-TW" dirty="0" smtClean="0"/>
          </a:p>
          <a:p>
            <a:pPr algn="l"/>
            <a:endParaRPr lang="en-US" altLang="zh-TW" dirty="0" smtClean="0"/>
          </a:p>
          <a:p>
            <a:pPr algn="l"/>
            <a:r>
              <a:rPr lang="zh-TW" altLang="en-US" dirty="0" smtClean="0"/>
              <a:t>香港</a:t>
            </a:r>
            <a:r>
              <a:rPr lang="en-US" altLang="zh-TW" dirty="0" smtClean="0"/>
              <a:t>:</a:t>
            </a:r>
            <a:r>
              <a:rPr lang="zh-TW" altLang="en-US" dirty="0" smtClean="0"/>
              <a:t> 代理商。說服盤商，</a:t>
            </a:r>
            <a:r>
              <a:rPr lang="en-US" altLang="zh-TW" dirty="0" smtClean="0"/>
              <a:t>1700</a:t>
            </a:r>
            <a:r>
              <a:rPr lang="zh-TW" altLang="en-US" dirty="0" smtClean="0"/>
              <a:t>賣七隻。行銷推廣方式有誤。價高但擺在大陸貨旁有品質引射影響。價格相對過高。爭取放在日本貨旁，比較價格。不過如何爭取到</a:t>
            </a:r>
            <a:r>
              <a:rPr lang="en-US" altLang="zh-TW" dirty="0" smtClean="0"/>
              <a:t>???</a:t>
            </a:r>
          </a:p>
          <a:p>
            <a:pPr algn="l"/>
            <a:endParaRPr lang="en-US" altLang="zh-TW" dirty="0" smtClean="0"/>
          </a:p>
          <a:p>
            <a:pPr algn="l"/>
            <a:r>
              <a:rPr lang="zh-TW" altLang="en-US" dirty="0" smtClean="0"/>
              <a:t>日本</a:t>
            </a:r>
            <a:r>
              <a:rPr lang="en-US" altLang="zh-TW" dirty="0" smtClean="0"/>
              <a:t>:</a:t>
            </a:r>
            <a:r>
              <a:rPr lang="zh-TW" altLang="en-US" dirty="0" smtClean="0"/>
              <a:t>貼牌</a:t>
            </a:r>
          </a:p>
          <a:p>
            <a:pPr marL="139700" indent="0">
              <a:buNone/>
            </a:pPr>
            <a:endParaRPr lang="en-US" altLang="zh-TW" dirty="0" smtClean="0">
              <a:sym typeface="Wingdings" panose="05000000000000000000" pitchFamily="2" charset="2"/>
            </a:endParaRPr>
          </a:p>
          <a:p>
            <a:pPr marL="139700" indent="0">
              <a:buNone/>
            </a:pPr>
            <a:endParaRPr lang="en-US" altLang="zh-TW" dirty="0" smtClean="0">
              <a:sym typeface="Wingdings" panose="05000000000000000000" pitchFamily="2" charset="2"/>
            </a:endParaRPr>
          </a:p>
          <a:p>
            <a:pPr marL="13970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5776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3446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097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341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292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1271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083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067440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747593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60298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457200" y="1559025"/>
            <a:ext cx="31104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42" name="Shape 442"/>
          <p:cNvSpPr txBox="1">
            <a:spLocks noGrp="1"/>
          </p:cNvSpPr>
          <p:nvPr>
            <p:ph type="body" idx="2"/>
          </p:nvPr>
        </p:nvSpPr>
        <p:spPr>
          <a:xfrm>
            <a:off x="3755024" y="1559025"/>
            <a:ext cx="31104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909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ctrTitle"/>
          </p:nvPr>
        </p:nvSpPr>
        <p:spPr>
          <a:xfrm>
            <a:off x="543900" y="2489091"/>
            <a:ext cx="3438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subTitle" idx="1"/>
          </p:nvPr>
        </p:nvSpPr>
        <p:spPr>
          <a:xfrm>
            <a:off x="543900" y="3593393"/>
            <a:ext cx="3438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5215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457200" y="1504950"/>
            <a:ext cx="6408300" cy="326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2193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 txBox="1">
            <a:spLocks noGrp="1"/>
          </p:cNvSpPr>
          <p:nvPr>
            <p:ph type="sldNum" idx="12"/>
          </p:nvPr>
        </p:nvSpPr>
        <p:spPr>
          <a:xfrm>
            <a:off x="287750" y="4304700"/>
            <a:ext cx="8601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4119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457200" y="1559025"/>
            <a:ext cx="22476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69" name="Shape 469"/>
          <p:cNvSpPr txBox="1">
            <a:spLocks noGrp="1"/>
          </p:cNvSpPr>
          <p:nvPr>
            <p:ph type="body" idx="2"/>
          </p:nvPr>
        </p:nvSpPr>
        <p:spPr>
          <a:xfrm>
            <a:off x="2819925" y="1559025"/>
            <a:ext cx="22476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70" name="Shape 470"/>
          <p:cNvSpPr txBox="1">
            <a:spLocks noGrp="1"/>
          </p:cNvSpPr>
          <p:nvPr>
            <p:ph type="body" idx="3"/>
          </p:nvPr>
        </p:nvSpPr>
        <p:spPr>
          <a:xfrm>
            <a:off x="5182650" y="1559025"/>
            <a:ext cx="22476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71" name="Shape 471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2365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812050" y="827475"/>
            <a:ext cx="5520000" cy="3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‐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9858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95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3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616546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43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31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48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42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7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09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8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19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45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ctrTitle"/>
          </p:nvPr>
        </p:nvSpPr>
        <p:spPr>
          <a:xfrm>
            <a:off x="543900" y="2489091"/>
            <a:ext cx="3438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subTitle" idx="1"/>
          </p:nvPr>
        </p:nvSpPr>
        <p:spPr>
          <a:xfrm>
            <a:off x="543900" y="3593393"/>
            <a:ext cx="3438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001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4242066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457200" y="1559025"/>
            <a:ext cx="31104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42" name="Shape 442"/>
          <p:cNvSpPr txBox="1">
            <a:spLocks noGrp="1"/>
          </p:cNvSpPr>
          <p:nvPr>
            <p:ph type="body" idx="2"/>
          </p:nvPr>
        </p:nvSpPr>
        <p:spPr>
          <a:xfrm>
            <a:off x="3755024" y="1559025"/>
            <a:ext cx="31104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36290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457200" y="1504950"/>
            <a:ext cx="6408300" cy="326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384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812050" y="827475"/>
            <a:ext cx="5520000" cy="3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‐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534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457200" y="1559025"/>
            <a:ext cx="22476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69" name="Shape 469"/>
          <p:cNvSpPr txBox="1">
            <a:spLocks noGrp="1"/>
          </p:cNvSpPr>
          <p:nvPr>
            <p:ph type="body" idx="2"/>
          </p:nvPr>
        </p:nvSpPr>
        <p:spPr>
          <a:xfrm>
            <a:off x="2819925" y="1559025"/>
            <a:ext cx="22476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70" name="Shape 470"/>
          <p:cNvSpPr txBox="1">
            <a:spLocks noGrp="1"/>
          </p:cNvSpPr>
          <p:nvPr>
            <p:ph type="body" idx="3"/>
          </p:nvPr>
        </p:nvSpPr>
        <p:spPr>
          <a:xfrm>
            <a:off x="5182650" y="1559025"/>
            <a:ext cx="22476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71" name="Shape 471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5212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 txBox="1">
            <a:spLocks noGrp="1"/>
          </p:cNvSpPr>
          <p:nvPr>
            <p:ph type="sldNum" idx="12"/>
          </p:nvPr>
        </p:nvSpPr>
        <p:spPr>
          <a:xfrm>
            <a:off x="287750" y="4304700"/>
            <a:ext cx="8601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895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39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90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64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388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2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1298802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536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86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404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077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764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2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636444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0734023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69837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736508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3324896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>
              <a:buClrTx/>
              <a:buFontTx/>
              <a:buNone/>
            </a:pPr>
            <a:fld id="{C5E8FF63-EC03-451D-86DC-60DEC67C1E42}" type="datetimeFigureOut">
              <a:rPr lang="zh-TW" altLang="en-US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buClrTx/>
                <a:buFontTx/>
                <a:buNone/>
              </a:pPr>
              <a:t>2020/5/21</a:t>
            </a:fld>
            <a:endParaRPr lang="zh-TW" altLang="en-US" kern="1200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>
              <a:buClrTx/>
              <a:buFontTx/>
              <a:buNone/>
            </a:pPr>
            <a:endParaRPr lang="zh-TW" altLang="en-US" kern="1200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41" y="1059582"/>
            <a:ext cx="5112568" cy="3834426"/>
          </a:xfrm>
          <a:prstGeom prst="rect">
            <a:avLst/>
          </a:prstGeom>
          <a:effectLst>
            <a:glow rad="127000">
              <a:schemeClr val="bg1"/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266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7" r:id="rId17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>
              <a:buClrTx/>
              <a:buFontTx/>
              <a:buNone/>
            </a:pPr>
            <a:fld id="{C5E8FF63-EC03-451D-86DC-60DEC67C1E42}" type="datetimeFigureOut">
              <a:rPr lang="zh-TW" altLang="en-US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buClrTx/>
                <a:buFontTx/>
                <a:buNone/>
              </a:pPr>
              <a:t>2020/5/21</a:t>
            </a:fld>
            <a:endParaRPr lang="zh-TW" altLang="en-US" kern="1200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>
              <a:buClrTx/>
              <a:buFontTx/>
              <a:buNone/>
            </a:pPr>
            <a:endParaRPr lang="zh-TW" altLang="en-US" kern="1200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>
              <a:buClrTx/>
              <a:buFontTx/>
              <a:buNone/>
            </a:pPr>
            <a:fld id="{9FE587B5-296F-4098-A808-B2A85A85A7BF}" type="slidenum">
              <a:rPr lang="zh-TW" altLang="en-US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zh-TW" altLang="en-US" kern="1200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41" y="1059582"/>
            <a:ext cx="5112568" cy="3834426"/>
          </a:xfrm>
          <a:prstGeom prst="rect">
            <a:avLst/>
          </a:prstGeom>
          <a:effectLst>
            <a:glow rad="127000">
              <a:schemeClr val="bg1"/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2512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>
              <a:buClrTx/>
              <a:buFontTx/>
              <a:buNone/>
            </a:pPr>
            <a:fld id="{C5E8FF63-EC03-451D-86DC-60DEC67C1E42}" type="datetimeFigureOut">
              <a:rPr lang="zh-TW" altLang="en-US" kern="1200" smtClean="0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</a:pPr>
              <a:t>2020/5/21</a:t>
            </a:fld>
            <a:endParaRPr lang="zh-TW" alt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>
              <a:buClrTx/>
              <a:buFontTx/>
              <a:buNone/>
            </a:pPr>
            <a:endParaRPr lang="zh-TW" alt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>
              <a:buClrTx/>
              <a:buFontTx/>
              <a:buNone/>
            </a:pPr>
            <a:fld id="{9FE587B5-296F-4098-A808-B2A85A85A7BF}" type="slidenum">
              <a:rPr lang="zh-TW" altLang="en-US" kern="1200" smtClean="0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</a:pPr>
              <a:t>‹#›</a:t>
            </a:fld>
            <a:endParaRPr lang="zh-TW" alt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41" y="1059582"/>
            <a:ext cx="5112568" cy="3834426"/>
          </a:xfrm>
          <a:prstGeom prst="rect">
            <a:avLst/>
          </a:prstGeom>
          <a:effectLst>
            <a:glow rad="127000">
              <a:schemeClr val="bg1"/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3487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7765" y="2247715"/>
            <a:ext cx="4446534" cy="857255"/>
          </a:xfrm>
        </p:spPr>
        <p:txBody>
          <a:bodyPr>
            <a:noAutofit/>
          </a:bodyPr>
          <a:lstStyle/>
          <a:p>
            <a:r>
              <a:rPr lang="zh-TW" altLang="en-US" sz="3600" dirty="0"/>
              <a:t>修正帶市場的競爭─順德工業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2</a:t>
            </a:r>
            <a:r>
              <a:rPr lang="en" dirty="0" smtClean="0"/>
              <a:t>.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順德工</a:t>
            </a:r>
            <a:r>
              <a:rPr lang="zh-TW" altLang="en-US" dirty="0"/>
              <a:t>業</a:t>
            </a:r>
            <a:endParaRPr dirty="0"/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順德工業簡介</a:t>
            </a:r>
            <a:endParaRPr 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國內最大金屬文具製造公司</a:t>
            </a:r>
            <a:endParaRPr lang="en-US" altLang="zh-TW" dirty="0" smtClean="0"/>
          </a:p>
          <a:p>
            <a:r>
              <a:rPr lang="zh-TW" altLang="en-US" dirty="0" smtClean="0"/>
              <a:t>五金文具為主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夾類最大收入來源</a:t>
            </a:r>
            <a:endParaRPr lang="en-US" altLang="zh-TW" dirty="0" smtClean="0"/>
          </a:p>
          <a:p>
            <a:r>
              <a:rPr lang="zh-TW" altLang="en-US" dirty="0" smtClean="0"/>
              <a:t>歐美、東南亞、日、港銷售</a:t>
            </a:r>
            <a:endParaRPr lang="en-US" altLang="zh-TW" dirty="0" smtClean="0"/>
          </a:p>
          <a:p>
            <a:r>
              <a:rPr lang="en-US" altLang="zh-TW" dirty="0" smtClean="0"/>
              <a:t>OEM/ODM</a:t>
            </a:r>
            <a:r>
              <a:rPr lang="zh-TW" altLang="en-US" dirty="0" smtClean="0"/>
              <a:t>轉</a:t>
            </a:r>
            <a:r>
              <a:rPr lang="en-US" altLang="zh-TW" dirty="0" smtClean="0"/>
              <a:t>OBM</a:t>
            </a:r>
          </a:p>
          <a:p>
            <a:r>
              <a:rPr lang="zh-TW" altLang="en-US" dirty="0" smtClean="0"/>
              <a:t>電子事業：導線架世界前三</a:t>
            </a:r>
            <a:endParaRPr lang="en-US" altLang="zh-TW" dirty="0" smtClean="0"/>
          </a:p>
          <a:p>
            <a:r>
              <a:rPr lang="zh-TW" altLang="en-US" dirty="0" smtClean="0"/>
              <a:t>核心能力：模具開發、機械製造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876803" y="294900"/>
            <a:ext cx="640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zh-TW" altLang="en-US" dirty="0" smtClean="0"/>
              <a:t>順</a:t>
            </a:r>
            <a:r>
              <a:rPr lang="zh-TW" altLang="en-US" dirty="0"/>
              <a:t>德</a:t>
            </a:r>
            <a:r>
              <a:rPr lang="zh-TW" altLang="en-US" dirty="0" smtClean="0"/>
              <a:t>工業發展歷程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  <p:sp>
        <p:nvSpPr>
          <p:cNvPr id="6" name="Shape 316"/>
          <p:cNvSpPr/>
          <p:nvPr/>
        </p:nvSpPr>
        <p:spPr>
          <a:xfrm>
            <a:off x="-2416724" y="2439473"/>
            <a:ext cx="2157542" cy="184324"/>
          </a:xfrm>
          <a:custGeom>
            <a:avLst/>
            <a:gdLst/>
            <a:ahLst/>
            <a:cxnLst/>
            <a:rect l="0" t="0" r="0" b="0"/>
            <a:pathLst>
              <a:path w="15919" h="1360" extrusionOk="0">
                <a:moveTo>
                  <a:pt x="1434" y="0"/>
                </a:moveTo>
                <a:lnTo>
                  <a:pt x="1341" y="56"/>
                </a:lnTo>
                <a:lnTo>
                  <a:pt x="1266" y="149"/>
                </a:lnTo>
                <a:lnTo>
                  <a:pt x="1211" y="242"/>
                </a:lnTo>
                <a:lnTo>
                  <a:pt x="1080" y="447"/>
                </a:lnTo>
                <a:lnTo>
                  <a:pt x="1024" y="521"/>
                </a:lnTo>
                <a:lnTo>
                  <a:pt x="950" y="577"/>
                </a:lnTo>
                <a:lnTo>
                  <a:pt x="745" y="577"/>
                </a:lnTo>
                <a:lnTo>
                  <a:pt x="429" y="521"/>
                </a:lnTo>
                <a:lnTo>
                  <a:pt x="280" y="503"/>
                </a:lnTo>
                <a:lnTo>
                  <a:pt x="149" y="503"/>
                </a:lnTo>
                <a:lnTo>
                  <a:pt x="38" y="521"/>
                </a:lnTo>
                <a:lnTo>
                  <a:pt x="19" y="540"/>
                </a:lnTo>
                <a:lnTo>
                  <a:pt x="0" y="559"/>
                </a:lnTo>
                <a:lnTo>
                  <a:pt x="19" y="614"/>
                </a:lnTo>
                <a:lnTo>
                  <a:pt x="56" y="633"/>
                </a:lnTo>
                <a:lnTo>
                  <a:pt x="168" y="670"/>
                </a:lnTo>
                <a:lnTo>
                  <a:pt x="298" y="707"/>
                </a:lnTo>
                <a:lnTo>
                  <a:pt x="373" y="726"/>
                </a:lnTo>
                <a:lnTo>
                  <a:pt x="391" y="763"/>
                </a:lnTo>
                <a:lnTo>
                  <a:pt x="391" y="819"/>
                </a:lnTo>
                <a:lnTo>
                  <a:pt x="429" y="1005"/>
                </a:lnTo>
                <a:lnTo>
                  <a:pt x="447" y="1080"/>
                </a:lnTo>
                <a:lnTo>
                  <a:pt x="485" y="1154"/>
                </a:lnTo>
                <a:lnTo>
                  <a:pt x="522" y="1173"/>
                </a:lnTo>
                <a:lnTo>
                  <a:pt x="559" y="1192"/>
                </a:lnTo>
                <a:lnTo>
                  <a:pt x="596" y="1173"/>
                </a:lnTo>
                <a:lnTo>
                  <a:pt x="633" y="1136"/>
                </a:lnTo>
                <a:lnTo>
                  <a:pt x="633" y="1080"/>
                </a:lnTo>
                <a:lnTo>
                  <a:pt x="615" y="1024"/>
                </a:lnTo>
                <a:lnTo>
                  <a:pt x="596" y="950"/>
                </a:lnTo>
                <a:lnTo>
                  <a:pt x="522" y="801"/>
                </a:lnTo>
                <a:lnTo>
                  <a:pt x="466" y="726"/>
                </a:lnTo>
                <a:lnTo>
                  <a:pt x="727" y="763"/>
                </a:lnTo>
                <a:lnTo>
                  <a:pt x="1006" y="782"/>
                </a:lnTo>
                <a:lnTo>
                  <a:pt x="1304" y="801"/>
                </a:lnTo>
                <a:lnTo>
                  <a:pt x="1415" y="838"/>
                </a:lnTo>
                <a:lnTo>
                  <a:pt x="1527" y="875"/>
                </a:lnTo>
                <a:lnTo>
                  <a:pt x="1564" y="912"/>
                </a:lnTo>
                <a:lnTo>
                  <a:pt x="1602" y="968"/>
                </a:lnTo>
                <a:lnTo>
                  <a:pt x="1713" y="1117"/>
                </a:lnTo>
                <a:lnTo>
                  <a:pt x="1769" y="1192"/>
                </a:lnTo>
                <a:lnTo>
                  <a:pt x="1844" y="1266"/>
                </a:lnTo>
                <a:lnTo>
                  <a:pt x="1918" y="1322"/>
                </a:lnTo>
                <a:lnTo>
                  <a:pt x="2011" y="1359"/>
                </a:lnTo>
                <a:lnTo>
                  <a:pt x="2216" y="1359"/>
                </a:lnTo>
                <a:lnTo>
                  <a:pt x="2235" y="1341"/>
                </a:lnTo>
                <a:lnTo>
                  <a:pt x="2235" y="1303"/>
                </a:lnTo>
                <a:lnTo>
                  <a:pt x="2216" y="1266"/>
                </a:lnTo>
                <a:lnTo>
                  <a:pt x="2123" y="1192"/>
                </a:lnTo>
                <a:lnTo>
                  <a:pt x="1862" y="1005"/>
                </a:lnTo>
                <a:lnTo>
                  <a:pt x="1639" y="875"/>
                </a:lnTo>
                <a:lnTo>
                  <a:pt x="2421" y="912"/>
                </a:lnTo>
                <a:lnTo>
                  <a:pt x="3352" y="912"/>
                </a:lnTo>
                <a:lnTo>
                  <a:pt x="3482" y="931"/>
                </a:lnTo>
                <a:lnTo>
                  <a:pt x="3612" y="950"/>
                </a:lnTo>
                <a:lnTo>
                  <a:pt x="3743" y="1005"/>
                </a:lnTo>
                <a:lnTo>
                  <a:pt x="3799" y="1024"/>
                </a:lnTo>
                <a:lnTo>
                  <a:pt x="3854" y="1061"/>
                </a:lnTo>
                <a:lnTo>
                  <a:pt x="3966" y="1136"/>
                </a:lnTo>
                <a:lnTo>
                  <a:pt x="4078" y="1210"/>
                </a:lnTo>
                <a:lnTo>
                  <a:pt x="4134" y="1229"/>
                </a:lnTo>
                <a:lnTo>
                  <a:pt x="4208" y="1229"/>
                </a:lnTo>
                <a:lnTo>
                  <a:pt x="4227" y="1210"/>
                </a:lnTo>
                <a:lnTo>
                  <a:pt x="4245" y="1210"/>
                </a:lnTo>
                <a:lnTo>
                  <a:pt x="4245" y="1154"/>
                </a:lnTo>
                <a:lnTo>
                  <a:pt x="4208" y="1098"/>
                </a:lnTo>
                <a:lnTo>
                  <a:pt x="4152" y="1043"/>
                </a:lnTo>
                <a:lnTo>
                  <a:pt x="3985" y="894"/>
                </a:lnTo>
                <a:lnTo>
                  <a:pt x="4450" y="875"/>
                </a:lnTo>
                <a:lnTo>
                  <a:pt x="4934" y="838"/>
                </a:lnTo>
                <a:lnTo>
                  <a:pt x="5158" y="838"/>
                </a:lnTo>
                <a:lnTo>
                  <a:pt x="5381" y="875"/>
                </a:lnTo>
                <a:lnTo>
                  <a:pt x="5605" y="912"/>
                </a:lnTo>
                <a:lnTo>
                  <a:pt x="5809" y="987"/>
                </a:lnTo>
                <a:lnTo>
                  <a:pt x="5921" y="1061"/>
                </a:lnTo>
                <a:lnTo>
                  <a:pt x="6144" y="1173"/>
                </a:lnTo>
                <a:lnTo>
                  <a:pt x="6256" y="1210"/>
                </a:lnTo>
                <a:lnTo>
                  <a:pt x="6349" y="1229"/>
                </a:lnTo>
                <a:lnTo>
                  <a:pt x="6386" y="1210"/>
                </a:lnTo>
                <a:lnTo>
                  <a:pt x="6405" y="1192"/>
                </a:lnTo>
                <a:lnTo>
                  <a:pt x="6424" y="1173"/>
                </a:lnTo>
                <a:lnTo>
                  <a:pt x="6424" y="1136"/>
                </a:lnTo>
                <a:lnTo>
                  <a:pt x="6386" y="1061"/>
                </a:lnTo>
                <a:lnTo>
                  <a:pt x="6331" y="1024"/>
                </a:lnTo>
                <a:lnTo>
                  <a:pt x="6275" y="968"/>
                </a:lnTo>
                <a:lnTo>
                  <a:pt x="6182" y="931"/>
                </a:lnTo>
                <a:lnTo>
                  <a:pt x="6014" y="856"/>
                </a:lnTo>
                <a:lnTo>
                  <a:pt x="5884" y="819"/>
                </a:lnTo>
                <a:lnTo>
                  <a:pt x="6815" y="763"/>
                </a:lnTo>
                <a:lnTo>
                  <a:pt x="7299" y="745"/>
                </a:lnTo>
                <a:lnTo>
                  <a:pt x="7597" y="745"/>
                </a:lnTo>
                <a:lnTo>
                  <a:pt x="7764" y="763"/>
                </a:lnTo>
                <a:lnTo>
                  <a:pt x="7839" y="801"/>
                </a:lnTo>
                <a:lnTo>
                  <a:pt x="7895" y="856"/>
                </a:lnTo>
                <a:lnTo>
                  <a:pt x="8025" y="968"/>
                </a:lnTo>
                <a:lnTo>
                  <a:pt x="8099" y="1061"/>
                </a:lnTo>
                <a:lnTo>
                  <a:pt x="8248" y="1192"/>
                </a:lnTo>
                <a:lnTo>
                  <a:pt x="8304" y="1247"/>
                </a:lnTo>
                <a:lnTo>
                  <a:pt x="8379" y="1266"/>
                </a:lnTo>
                <a:lnTo>
                  <a:pt x="8434" y="1266"/>
                </a:lnTo>
                <a:lnTo>
                  <a:pt x="8472" y="1247"/>
                </a:lnTo>
                <a:lnTo>
                  <a:pt x="8490" y="1210"/>
                </a:lnTo>
                <a:lnTo>
                  <a:pt x="8490" y="1154"/>
                </a:lnTo>
                <a:lnTo>
                  <a:pt x="8472" y="1098"/>
                </a:lnTo>
                <a:lnTo>
                  <a:pt x="8416" y="1024"/>
                </a:lnTo>
                <a:lnTo>
                  <a:pt x="8341" y="950"/>
                </a:lnTo>
                <a:lnTo>
                  <a:pt x="8081" y="726"/>
                </a:lnTo>
                <a:lnTo>
                  <a:pt x="8565" y="707"/>
                </a:lnTo>
                <a:lnTo>
                  <a:pt x="9123" y="670"/>
                </a:lnTo>
                <a:lnTo>
                  <a:pt x="9403" y="670"/>
                </a:lnTo>
                <a:lnTo>
                  <a:pt x="9663" y="689"/>
                </a:lnTo>
                <a:lnTo>
                  <a:pt x="9905" y="726"/>
                </a:lnTo>
                <a:lnTo>
                  <a:pt x="10129" y="782"/>
                </a:lnTo>
                <a:lnTo>
                  <a:pt x="10185" y="819"/>
                </a:lnTo>
                <a:lnTo>
                  <a:pt x="10259" y="875"/>
                </a:lnTo>
                <a:lnTo>
                  <a:pt x="10371" y="1005"/>
                </a:lnTo>
                <a:lnTo>
                  <a:pt x="10445" y="1061"/>
                </a:lnTo>
                <a:lnTo>
                  <a:pt x="10501" y="1117"/>
                </a:lnTo>
                <a:lnTo>
                  <a:pt x="10576" y="1136"/>
                </a:lnTo>
                <a:lnTo>
                  <a:pt x="10669" y="1154"/>
                </a:lnTo>
                <a:lnTo>
                  <a:pt x="10743" y="1136"/>
                </a:lnTo>
                <a:lnTo>
                  <a:pt x="10799" y="1117"/>
                </a:lnTo>
                <a:lnTo>
                  <a:pt x="10818" y="1061"/>
                </a:lnTo>
                <a:lnTo>
                  <a:pt x="10799" y="1024"/>
                </a:lnTo>
                <a:lnTo>
                  <a:pt x="10762" y="968"/>
                </a:lnTo>
                <a:lnTo>
                  <a:pt x="10724" y="912"/>
                </a:lnTo>
                <a:lnTo>
                  <a:pt x="10594" y="801"/>
                </a:lnTo>
                <a:lnTo>
                  <a:pt x="11506" y="838"/>
                </a:lnTo>
                <a:lnTo>
                  <a:pt x="11972" y="838"/>
                </a:lnTo>
                <a:lnTo>
                  <a:pt x="12139" y="856"/>
                </a:lnTo>
                <a:lnTo>
                  <a:pt x="12214" y="875"/>
                </a:lnTo>
                <a:lnTo>
                  <a:pt x="12251" y="912"/>
                </a:lnTo>
                <a:lnTo>
                  <a:pt x="12307" y="987"/>
                </a:lnTo>
                <a:lnTo>
                  <a:pt x="12344" y="1080"/>
                </a:lnTo>
                <a:lnTo>
                  <a:pt x="12400" y="1136"/>
                </a:lnTo>
                <a:lnTo>
                  <a:pt x="12512" y="1192"/>
                </a:lnTo>
                <a:lnTo>
                  <a:pt x="12642" y="1266"/>
                </a:lnTo>
                <a:lnTo>
                  <a:pt x="12717" y="1285"/>
                </a:lnTo>
                <a:lnTo>
                  <a:pt x="12772" y="1285"/>
                </a:lnTo>
                <a:lnTo>
                  <a:pt x="12810" y="1247"/>
                </a:lnTo>
                <a:lnTo>
                  <a:pt x="12847" y="1173"/>
                </a:lnTo>
                <a:lnTo>
                  <a:pt x="12828" y="1136"/>
                </a:lnTo>
                <a:lnTo>
                  <a:pt x="12772" y="1098"/>
                </a:lnTo>
                <a:lnTo>
                  <a:pt x="12624" y="1005"/>
                </a:lnTo>
                <a:lnTo>
                  <a:pt x="12344" y="875"/>
                </a:lnTo>
                <a:lnTo>
                  <a:pt x="13443" y="856"/>
                </a:lnTo>
                <a:lnTo>
                  <a:pt x="14020" y="856"/>
                </a:lnTo>
                <a:lnTo>
                  <a:pt x="14243" y="875"/>
                </a:lnTo>
                <a:lnTo>
                  <a:pt x="14355" y="894"/>
                </a:lnTo>
                <a:lnTo>
                  <a:pt x="14448" y="968"/>
                </a:lnTo>
                <a:lnTo>
                  <a:pt x="14597" y="1136"/>
                </a:lnTo>
                <a:lnTo>
                  <a:pt x="14690" y="1192"/>
                </a:lnTo>
                <a:lnTo>
                  <a:pt x="14783" y="1229"/>
                </a:lnTo>
                <a:lnTo>
                  <a:pt x="14839" y="1229"/>
                </a:lnTo>
                <a:lnTo>
                  <a:pt x="14876" y="1210"/>
                </a:lnTo>
                <a:lnTo>
                  <a:pt x="14895" y="1154"/>
                </a:lnTo>
                <a:lnTo>
                  <a:pt x="14895" y="1117"/>
                </a:lnTo>
                <a:lnTo>
                  <a:pt x="14858" y="1061"/>
                </a:lnTo>
                <a:lnTo>
                  <a:pt x="14820" y="1005"/>
                </a:lnTo>
                <a:lnTo>
                  <a:pt x="14765" y="950"/>
                </a:lnTo>
                <a:lnTo>
                  <a:pt x="14653" y="875"/>
                </a:lnTo>
                <a:lnTo>
                  <a:pt x="14560" y="801"/>
                </a:lnTo>
                <a:lnTo>
                  <a:pt x="15156" y="763"/>
                </a:lnTo>
                <a:lnTo>
                  <a:pt x="15453" y="745"/>
                </a:lnTo>
                <a:lnTo>
                  <a:pt x="15602" y="707"/>
                </a:lnTo>
                <a:lnTo>
                  <a:pt x="15714" y="670"/>
                </a:lnTo>
                <a:lnTo>
                  <a:pt x="15807" y="596"/>
                </a:lnTo>
                <a:lnTo>
                  <a:pt x="15900" y="503"/>
                </a:lnTo>
                <a:lnTo>
                  <a:pt x="15919" y="447"/>
                </a:lnTo>
                <a:lnTo>
                  <a:pt x="15919" y="410"/>
                </a:lnTo>
                <a:lnTo>
                  <a:pt x="15882" y="391"/>
                </a:lnTo>
                <a:lnTo>
                  <a:pt x="15770" y="391"/>
                </a:lnTo>
                <a:lnTo>
                  <a:pt x="15640" y="410"/>
                </a:lnTo>
                <a:lnTo>
                  <a:pt x="15714" y="335"/>
                </a:lnTo>
                <a:lnTo>
                  <a:pt x="15789" y="261"/>
                </a:lnTo>
                <a:lnTo>
                  <a:pt x="15863" y="186"/>
                </a:lnTo>
                <a:lnTo>
                  <a:pt x="15882" y="149"/>
                </a:lnTo>
                <a:lnTo>
                  <a:pt x="15882" y="93"/>
                </a:lnTo>
                <a:lnTo>
                  <a:pt x="15882" y="56"/>
                </a:lnTo>
                <a:lnTo>
                  <a:pt x="15863" y="37"/>
                </a:lnTo>
                <a:lnTo>
                  <a:pt x="15844" y="19"/>
                </a:lnTo>
                <a:lnTo>
                  <a:pt x="15826" y="19"/>
                </a:lnTo>
                <a:lnTo>
                  <a:pt x="15751" y="56"/>
                </a:lnTo>
                <a:lnTo>
                  <a:pt x="15677" y="112"/>
                </a:lnTo>
                <a:lnTo>
                  <a:pt x="15528" y="261"/>
                </a:lnTo>
                <a:lnTo>
                  <a:pt x="15491" y="335"/>
                </a:lnTo>
                <a:lnTo>
                  <a:pt x="15416" y="391"/>
                </a:lnTo>
                <a:lnTo>
                  <a:pt x="15323" y="428"/>
                </a:lnTo>
                <a:lnTo>
                  <a:pt x="15118" y="503"/>
                </a:lnTo>
                <a:lnTo>
                  <a:pt x="14876" y="540"/>
                </a:lnTo>
                <a:lnTo>
                  <a:pt x="14634" y="559"/>
                </a:lnTo>
                <a:lnTo>
                  <a:pt x="14132" y="596"/>
                </a:lnTo>
                <a:lnTo>
                  <a:pt x="13666" y="596"/>
                </a:lnTo>
                <a:lnTo>
                  <a:pt x="13945" y="335"/>
                </a:lnTo>
                <a:lnTo>
                  <a:pt x="14094" y="186"/>
                </a:lnTo>
                <a:lnTo>
                  <a:pt x="14150" y="112"/>
                </a:lnTo>
                <a:lnTo>
                  <a:pt x="14150" y="74"/>
                </a:lnTo>
                <a:lnTo>
                  <a:pt x="14113" y="19"/>
                </a:lnTo>
                <a:lnTo>
                  <a:pt x="14057" y="0"/>
                </a:lnTo>
                <a:lnTo>
                  <a:pt x="14001" y="19"/>
                </a:lnTo>
                <a:lnTo>
                  <a:pt x="13945" y="74"/>
                </a:lnTo>
                <a:lnTo>
                  <a:pt x="13834" y="205"/>
                </a:lnTo>
                <a:lnTo>
                  <a:pt x="13722" y="317"/>
                </a:lnTo>
                <a:lnTo>
                  <a:pt x="13648" y="428"/>
                </a:lnTo>
                <a:lnTo>
                  <a:pt x="13592" y="503"/>
                </a:lnTo>
                <a:lnTo>
                  <a:pt x="13554" y="559"/>
                </a:lnTo>
                <a:lnTo>
                  <a:pt x="13424" y="614"/>
                </a:lnTo>
                <a:lnTo>
                  <a:pt x="13312" y="633"/>
                </a:lnTo>
                <a:lnTo>
                  <a:pt x="12568" y="633"/>
                </a:lnTo>
                <a:lnTo>
                  <a:pt x="11562" y="596"/>
                </a:lnTo>
                <a:lnTo>
                  <a:pt x="11804" y="354"/>
                </a:lnTo>
                <a:lnTo>
                  <a:pt x="11860" y="279"/>
                </a:lnTo>
                <a:lnTo>
                  <a:pt x="11916" y="205"/>
                </a:lnTo>
                <a:lnTo>
                  <a:pt x="11935" y="130"/>
                </a:lnTo>
                <a:lnTo>
                  <a:pt x="11916" y="74"/>
                </a:lnTo>
                <a:lnTo>
                  <a:pt x="11897" y="56"/>
                </a:lnTo>
                <a:lnTo>
                  <a:pt x="11860" y="37"/>
                </a:lnTo>
                <a:lnTo>
                  <a:pt x="11804" y="37"/>
                </a:lnTo>
                <a:lnTo>
                  <a:pt x="11730" y="74"/>
                </a:lnTo>
                <a:lnTo>
                  <a:pt x="11655" y="130"/>
                </a:lnTo>
                <a:lnTo>
                  <a:pt x="11525" y="261"/>
                </a:lnTo>
                <a:lnTo>
                  <a:pt x="11451" y="335"/>
                </a:lnTo>
                <a:lnTo>
                  <a:pt x="11376" y="447"/>
                </a:lnTo>
                <a:lnTo>
                  <a:pt x="11339" y="503"/>
                </a:lnTo>
                <a:lnTo>
                  <a:pt x="11302" y="540"/>
                </a:lnTo>
                <a:lnTo>
                  <a:pt x="11190" y="577"/>
                </a:lnTo>
                <a:lnTo>
                  <a:pt x="11097" y="596"/>
                </a:lnTo>
                <a:lnTo>
                  <a:pt x="10911" y="596"/>
                </a:lnTo>
                <a:lnTo>
                  <a:pt x="10408" y="559"/>
                </a:lnTo>
                <a:lnTo>
                  <a:pt x="9403" y="484"/>
                </a:lnTo>
                <a:lnTo>
                  <a:pt x="9663" y="298"/>
                </a:lnTo>
                <a:lnTo>
                  <a:pt x="9738" y="242"/>
                </a:lnTo>
                <a:lnTo>
                  <a:pt x="9794" y="186"/>
                </a:lnTo>
                <a:lnTo>
                  <a:pt x="9831" y="130"/>
                </a:lnTo>
                <a:lnTo>
                  <a:pt x="9831" y="112"/>
                </a:lnTo>
                <a:lnTo>
                  <a:pt x="9812" y="74"/>
                </a:lnTo>
                <a:lnTo>
                  <a:pt x="9775" y="56"/>
                </a:lnTo>
                <a:lnTo>
                  <a:pt x="9719" y="56"/>
                </a:lnTo>
                <a:lnTo>
                  <a:pt x="9663" y="93"/>
                </a:lnTo>
                <a:lnTo>
                  <a:pt x="9589" y="130"/>
                </a:lnTo>
                <a:lnTo>
                  <a:pt x="9421" y="279"/>
                </a:lnTo>
                <a:lnTo>
                  <a:pt x="9272" y="372"/>
                </a:lnTo>
                <a:lnTo>
                  <a:pt x="9216" y="428"/>
                </a:lnTo>
                <a:lnTo>
                  <a:pt x="9142" y="447"/>
                </a:lnTo>
                <a:lnTo>
                  <a:pt x="8937" y="484"/>
                </a:lnTo>
                <a:lnTo>
                  <a:pt x="8770" y="503"/>
                </a:lnTo>
                <a:lnTo>
                  <a:pt x="8211" y="503"/>
                </a:lnTo>
                <a:lnTo>
                  <a:pt x="7839" y="484"/>
                </a:lnTo>
                <a:lnTo>
                  <a:pt x="7485" y="484"/>
                </a:lnTo>
                <a:lnTo>
                  <a:pt x="7578" y="391"/>
                </a:lnTo>
                <a:lnTo>
                  <a:pt x="7690" y="279"/>
                </a:lnTo>
                <a:lnTo>
                  <a:pt x="7746" y="223"/>
                </a:lnTo>
                <a:lnTo>
                  <a:pt x="7764" y="168"/>
                </a:lnTo>
                <a:lnTo>
                  <a:pt x="7764" y="93"/>
                </a:lnTo>
                <a:lnTo>
                  <a:pt x="7727" y="56"/>
                </a:lnTo>
                <a:lnTo>
                  <a:pt x="7690" y="19"/>
                </a:lnTo>
                <a:lnTo>
                  <a:pt x="7652" y="19"/>
                </a:lnTo>
                <a:lnTo>
                  <a:pt x="7578" y="37"/>
                </a:lnTo>
                <a:lnTo>
                  <a:pt x="7504" y="74"/>
                </a:lnTo>
                <a:lnTo>
                  <a:pt x="7429" y="149"/>
                </a:lnTo>
                <a:lnTo>
                  <a:pt x="7317" y="317"/>
                </a:lnTo>
                <a:lnTo>
                  <a:pt x="7224" y="410"/>
                </a:lnTo>
                <a:lnTo>
                  <a:pt x="7150" y="465"/>
                </a:lnTo>
                <a:lnTo>
                  <a:pt x="7038" y="503"/>
                </a:lnTo>
                <a:lnTo>
                  <a:pt x="6796" y="559"/>
                </a:lnTo>
                <a:lnTo>
                  <a:pt x="6517" y="596"/>
                </a:lnTo>
                <a:lnTo>
                  <a:pt x="6200" y="614"/>
                </a:lnTo>
                <a:lnTo>
                  <a:pt x="5586" y="596"/>
                </a:lnTo>
                <a:lnTo>
                  <a:pt x="5083" y="596"/>
                </a:lnTo>
                <a:lnTo>
                  <a:pt x="5195" y="521"/>
                </a:lnTo>
                <a:lnTo>
                  <a:pt x="5344" y="410"/>
                </a:lnTo>
                <a:lnTo>
                  <a:pt x="5418" y="335"/>
                </a:lnTo>
                <a:lnTo>
                  <a:pt x="5456" y="279"/>
                </a:lnTo>
                <a:lnTo>
                  <a:pt x="5474" y="205"/>
                </a:lnTo>
                <a:lnTo>
                  <a:pt x="5474" y="186"/>
                </a:lnTo>
                <a:lnTo>
                  <a:pt x="5474" y="149"/>
                </a:lnTo>
                <a:lnTo>
                  <a:pt x="5437" y="112"/>
                </a:lnTo>
                <a:lnTo>
                  <a:pt x="5400" y="93"/>
                </a:lnTo>
                <a:lnTo>
                  <a:pt x="5325" y="93"/>
                </a:lnTo>
                <a:lnTo>
                  <a:pt x="5251" y="149"/>
                </a:lnTo>
                <a:lnTo>
                  <a:pt x="5176" y="223"/>
                </a:lnTo>
                <a:lnTo>
                  <a:pt x="5027" y="391"/>
                </a:lnTo>
                <a:lnTo>
                  <a:pt x="4934" y="503"/>
                </a:lnTo>
                <a:lnTo>
                  <a:pt x="4860" y="540"/>
                </a:lnTo>
                <a:lnTo>
                  <a:pt x="4767" y="596"/>
                </a:lnTo>
                <a:lnTo>
                  <a:pt x="4543" y="652"/>
                </a:lnTo>
                <a:lnTo>
                  <a:pt x="4283" y="670"/>
                </a:lnTo>
                <a:lnTo>
                  <a:pt x="4003" y="689"/>
                </a:lnTo>
                <a:lnTo>
                  <a:pt x="3445" y="670"/>
                </a:lnTo>
                <a:lnTo>
                  <a:pt x="2979" y="652"/>
                </a:lnTo>
                <a:lnTo>
                  <a:pt x="3091" y="559"/>
                </a:lnTo>
                <a:lnTo>
                  <a:pt x="3184" y="447"/>
                </a:lnTo>
                <a:lnTo>
                  <a:pt x="3277" y="354"/>
                </a:lnTo>
                <a:lnTo>
                  <a:pt x="3333" y="261"/>
                </a:lnTo>
                <a:lnTo>
                  <a:pt x="3333" y="205"/>
                </a:lnTo>
                <a:lnTo>
                  <a:pt x="3314" y="186"/>
                </a:lnTo>
                <a:lnTo>
                  <a:pt x="3296" y="186"/>
                </a:lnTo>
                <a:lnTo>
                  <a:pt x="3184" y="223"/>
                </a:lnTo>
                <a:lnTo>
                  <a:pt x="3017" y="354"/>
                </a:lnTo>
                <a:lnTo>
                  <a:pt x="2849" y="503"/>
                </a:lnTo>
                <a:lnTo>
                  <a:pt x="2719" y="577"/>
                </a:lnTo>
                <a:lnTo>
                  <a:pt x="2644" y="614"/>
                </a:lnTo>
                <a:lnTo>
                  <a:pt x="2570" y="633"/>
                </a:lnTo>
                <a:lnTo>
                  <a:pt x="2328" y="633"/>
                </a:lnTo>
                <a:lnTo>
                  <a:pt x="1118" y="577"/>
                </a:lnTo>
                <a:lnTo>
                  <a:pt x="1322" y="447"/>
                </a:lnTo>
                <a:lnTo>
                  <a:pt x="1434" y="372"/>
                </a:lnTo>
                <a:lnTo>
                  <a:pt x="1564" y="279"/>
                </a:lnTo>
                <a:lnTo>
                  <a:pt x="1639" y="186"/>
                </a:lnTo>
                <a:lnTo>
                  <a:pt x="1676" y="149"/>
                </a:lnTo>
                <a:lnTo>
                  <a:pt x="1676" y="93"/>
                </a:lnTo>
                <a:lnTo>
                  <a:pt x="1676" y="74"/>
                </a:lnTo>
                <a:lnTo>
                  <a:pt x="1639" y="37"/>
                </a:lnTo>
                <a:lnTo>
                  <a:pt x="1602" y="19"/>
                </a:lnTo>
                <a:lnTo>
                  <a:pt x="1527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954749117"/>
              </p:ext>
            </p:extLst>
          </p:nvPr>
        </p:nvGraphicFramePr>
        <p:xfrm>
          <a:off x="1404657" y="2204149"/>
          <a:ext cx="6191250" cy="8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直線圖說文字 2 7"/>
          <p:cNvSpPr/>
          <p:nvPr/>
        </p:nvSpPr>
        <p:spPr>
          <a:xfrm>
            <a:off x="477967" y="3191011"/>
            <a:ext cx="1853379" cy="943325"/>
          </a:xfrm>
          <a:prstGeom prst="borderCallout2">
            <a:avLst>
              <a:gd name="adj1" fmla="val 47343"/>
              <a:gd name="adj2" fmla="val 105599"/>
              <a:gd name="adj3" fmla="val 24865"/>
              <a:gd name="adj4" fmla="val 106186"/>
              <a:gd name="adj5" fmla="val -19194"/>
              <a:gd name="adj6" fmla="val 10729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ea typeface="標楷體" panose="03000509000000000000" pitchFamily="65" charset="-120"/>
              </a:rPr>
              <a:t>1953</a:t>
            </a:r>
            <a:r>
              <a:rPr lang="zh-TW" altLang="en-US" sz="1600" dirty="0" smtClean="0">
                <a:ea typeface="標楷體" panose="03000509000000000000" pitchFamily="65" charset="-120"/>
              </a:rPr>
              <a:t>創立</a:t>
            </a:r>
            <a:endParaRPr lang="en-US" altLang="zh-TW" sz="1600" dirty="0" smtClean="0">
              <a:ea typeface="標楷體" panose="03000509000000000000" pitchFamily="65" charset="-120"/>
            </a:endParaRPr>
          </a:p>
          <a:p>
            <a:pPr algn="ctr"/>
            <a:r>
              <a:rPr lang="zh-TW" altLang="en-US" sz="1600" dirty="0" smtClean="0">
                <a:ea typeface="標楷體" panose="03000509000000000000" pitchFamily="65" charset="-120"/>
              </a:rPr>
              <a:t>五</a:t>
            </a:r>
            <a:r>
              <a:rPr lang="zh-TW" altLang="en-US" sz="1600" dirty="0">
                <a:ea typeface="標楷體" panose="03000509000000000000" pitchFamily="65" charset="-120"/>
              </a:rPr>
              <a:t>金</a:t>
            </a:r>
            <a:r>
              <a:rPr lang="zh-TW" altLang="en-US" sz="1600" dirty="0" smtClean="0">
                <a:ea typeface="標楷體" panose="03000509000000000000" pitchFamily="65" charset="-120"/>
              </a:rPr>
              <a:t>文具為</a:t>
            </a:r>
            <a:r>
              <a:rPr lang="zh-TW" altLang="en-US" sz="1600" dirty="0">
                <a:ea typeface="標楷體" panose="03000509000000000000" pitchFamily="65" charset="-120"/>
              </a:rPr>
              <a:t>主</a:t>
            </a:r>
            <a:endParaRPr lang="en-US" altLang="zh-TW" sz="1600" dirty="0" smtClean="0">
              <a:ea typeface="標楷體" panose="03000509000000000000" pitchFamily="65" charset="-120"/>
            </a:endParaRPr>
          </a:p>
          <a:p>
            <a:pPr algn="ctr"/>
            <a:r>
              <a:rPr lang="zh-TW" altLang="en-US" sz="1600" dirty="0" smtClean="0">
                <a:ea typeface="標楷體" panose="03000509000000000000" pitchFamily="65" charset="-120"/>
              </a:rPr>
              <a:t>手牌</a:t>
            </a:r>
            <a:r>
              <a:rPr lang="zh-TW" altLang="en-US" sz="1600" dirty="0">
                <a:ea typeface="標楷體" panose="03000509000000000000" pitchFamily="65" charset="-120"/>
              </a:rPr>
              <a:t>鉛</a:t>
            </a:r>
            <a:r>
              <a:rPr lang="zh-TW" altLang="en-US" sz="1600" dirty="0" smtClean="0">
                <a:ea typeface="標楷體" panose="03000509000000000000" pitchFamily="65" charset="-120"/>
              </a:rPr>
              <a:t>筆小刀起家</a:t>
            </a:r>
            <a:endParaRPr lang="en-US" altLang="zh-TW" sz="1600" dirty="0" smtClean="0">
              <a:ea typeface="標楷體" panose="03000509000000000000" pitchFamily="65" charset="-120"/>
            </a:endParaRPr>
          </a:p>
        </p:txBody>
      </p:sp>
      <p:sp>
        <p:nvSpPr>
          <p:cNvPr id="10" name="直線圖說文字 1 9"/>
          <p:cNvSpPr/>
          <p:nvPr/>
        </p:nvSpPr>
        <p:spPr>
          <a:xfrm>
            <a:off x="663941" y="1348997"/>
            <a:ext cx="1905000" cy="743468"/>
          </a:xfrm>
          <a:prstGeom prst="borderCallout1">
            <a:avLst>
              <a:gd name="adj1" fmla="val 34827"/>
              <a:gd name="adj2" fmla="val 105667"/>
              <a:gd name="adj3" fmla="val 109820"/>
              <a:gd name="adj4" fmla="val 118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ea typeface="標楷體" panose="03000509000000000000" pitchFamily="65" charset="-120"/>
              </a:rPr>
              <a:t>引進精密設備</a:t>
            </a:r>
            <a:endParaRPr lang="en-US" altLang="zh-TW" sz="1600" dirty="0">
              <a:ea typeface="標楷體" panose="03000509000000000000" pitchFamily="65" charset="-120"/>
            </a:endParaRPr>
          </a:p>
          <a:p>
            <a:pPr algn="ctr"/>
            <a:r>
              <a:rPr lang="zh-TW" altLang="en-US" sz="1600" dirty="0">
                <a:ea typeface="標楷體" panose="03000509000000000000" pitchFamily="65" charset="-120"/>
              </a:rPr>
              <a:t>→日美長尾夾</a:t>
            </a:r>
            <a:r>
              <a:rPr lang="zh-TW" altLang="en-US" sz="1600" dirty="0" smtClean="0">
                <a:ea typeface="標楷體" panose="03000509000000000000" pitchFamily="65" charset="-120"/>
              </a:rPr>
              <a:t>市場</a:t>
            </a:r>
            <a:endParaRPr lang="en-US" altLang="zh-TW" sz="1600" dirty="0" smtClean="0">
              <a:ea typeface="標楷體" panose="03000509000000000000" pitchFamily="65" charset="-120"/>
            </a:endParaRPr>
          </a:p>
          <a:p>
            <a:pPr algn="ctr"/>
            <a:r>
              <a:rPr lang="zh-TW" altLang="en-US" sz="1600" dirty="0" smtClean="0">
                <a:ea typeface="標楷體" panose="03000509000000000000" pitchFamily="65" charset="-120"/>
              </a:rPr>
              <a:t>爭取提升</a:t>
            </a:r>
            <a:r>
              <a:rPr lang="zh-TW" altLang="en-US" sz="1600" dirty="0">
                <a:ea typeface="標楷體" panose="03000509000000000000" pitchFamily="65" charset="-120"/>
              </a:rPr>
              <a:t>技術</a:t>
            </a:r>
            <a:endParaRPr lang="en-US" altLang="zh-TW" sz="1600" dirty="0">
              <a:ea typeface="標楷體" panose="03000509000000000000" pitchFamily="65" charset="-120"/>
            </a:endParaRPr>
          </a:p>
        </p:txBody>
      </p:sp>
      <p:sp>
        <p:nvSpPr>
          <p:cNvPr id="11" name="直線圖說文字 1 10"/>
          <p:cNvSpPr/>
          <p:nvPr/>
        </p:nvSpPr>
        <p:spPr>
          <a:xfrm>
            <a:off x="3061778" y="3250934"/>
            <a:ext cx="2038351" cy="779100"/>
          </a:xfrm>
          <a:prstGeom prst="borderCallout1">
            <a:avLst>
              <a:gd name="adj1" fmla="val -9585"/>
              <a:gd name="adj2" fmla="val 50718"/>
              <a:gd name="adj3" fmla="val -36652"/>
              <a:gd name="adj4" fmla="val 7696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ea typeface="標楷體" panose="03000509000000000000" pitchFamily="65" charset="-120"/>
              </a:rPr>
              <a:t>競爭提升、市場</a:t>
            </a:r>
            <a:r>
              <a:rPr lang="zh-TW" altLang="en-US" sz="1600" dirty="0">
                <a:ea typeface="標楷體" panose="03000509000000000000" pitchFamily="65" charset="-120"/>
              </a:rPr>
              <a:t>飽和</a:t>
            </a:r>
            <a:endParaRPr lang="en-US" altLang="zh-TW" sz="1600" dirty="0">
              <a:ea typeface="標楷體" panose="03000509000000000000" pitchFamily="65" charset="-120"/>
            </a:endParaRPr>
          </a:p>
          <a:p>
            <a:pPr algn="ctr"/>
            <a:r>
              <a:rPr lang="zh-TW" altLang="en-US" sz="1600" dirty="0">
                <a:ea typeface="標楷體" panose="03000509000000000000" pitchFamily="65" charset="-120"/>
              </a:rPr>
              <a:t>策略性工業獎勵</a:t>
            </a:r>
            <a:r>
              <a:rPr lang="zh-TW" altLang="en-US" sz="1600" dirty="0" smtClean="0">
                <a:ea typeface="標楷體" panose="03000509000000000000" pitchFamily="65" charset="-120"/>
              </a:rPr>
              <a:t>計畫</a:t>
            </a:r>
            <a:endParaRPr lang="en-US" altLang="zh-TW" sz="1600" dirty="0" smtClean="0">
              <a:ea typeface="標楷體" panose="03000509000000000000" pitchFamily="65" charset="-120"/>
            </a:endParaRPr>
          </a:p>
          <a:p>
            <a:pPr algn="ctr"/>
            <a:r>
              <a:rPr lang="zh-TW" altLang="en-US" sz="1600" dirty="0" smtClean="0">
                <a:ea typeface="標楷體" panose="03000509000000000000" pitchFamily="65" charset="-120"/>
              </a:rPr>
              <a:t>轉型電子事業上市</a:t>
            </a:r>
            <a:endParaRPr lang="en-US" sz="1600" dirty="0">
              <a:ea typeface="標楷體" panose="03000509000000000000" pitchFamily="65" charset="-120"/>
            </a:endParaRPr>
          </a:p>
        </p:txBody>
      </p:sp>
      <p:sp>
        <p:nvSpPr>
          <p:cNvPr id="12" name="直線圖說文字 1 11"/>
          <p:cNvSpPr/>
          <p:nvPr/>
        </p:nvSpPr>
        <p:spPr>
          <a:xfrm>
            <a:off x="3196248" y="1359790"/>
            <a:ext cx="2250426" cy="802888"/>
          </a:xfrm>
          <a:prstGeom prst="borderCallout1">
            <a:avLst>
              <a:gd name="adj1" fmla="val 49595"/>
              <a:gd name="adj2" fmla="val 104122"/>
              <a:gd name="adj3" fmla="val 105382"/>
              <a:gd name="adj4" fmla="val 11201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ea typeface="標楷體" panose="03000509000000000000" pitchFamily="65" charset="-120"/>
              </a:rPr>
              <a:t>台幣升值</a:t>
            </a:r>
            <a:r>
              <a:rPr lang="zh-TW" altLang="en-US" sz="1600" dirty="0" smtClean="0">
                <a:ea typeface="標楷體" panose="03000509000000000000" pitchFamily="65" charset="-120"/>
              </a:rPr>
              <a:t>不利外銷</a:t>
            </a:r>
            <a:endParaRPr lang="en-US" altLang="zh-TW" sz="1600" dirty="0">
              <a:ea typeface="標楷體" panose="03000509000000000000" pitchFamily="65" charset="-120"/>
            </a:endParaRPr>
          </a:p>
          <a:p>
            <a:pPr algn="ctr"/>
            <a:r>
              <a:rPr lang="zh-TW" altLang="en-US" sz="1600" dirty="0">
                <a:ea typeface="標楷體" panose="03000509000000000000" pitchFamily="65" charset="-120"/>
              </a:rPr>
              <a:t>大陸開放政策</a:t>
            </a:r>
            <a:endParaRPr lang="en-US" altLang="zh-TW" sz="1600" dirty="0">
              <a:ea typeface="標楷體" panose="03000509000000000000" pitchFamily="65" charset="-120"/>
            </a:endParaRPr>
          </a:p>
          <a:p>
            <a:pPr algn="ctr"/>
            <a:r>
              <a:rPr lang="zh-TW" altLang="en-US" sz="1600" dirty="0">
                <a:ea typeface="標楷體" panose="03000509000000000000" pitchFamily="65" charset="-120"/>
              </a:rPr>
              <a:t>代工開發日本市場</a:t>
            </a:r>
            <a:endParaRPr lang="en-US" sz="1600" dirty="0">
              <a:ea typeface="標楷體" panose="03000509000000000000" pitchFamily="65" charset="-120"/>
            </a:endParaRPr>
          </a:p>
        </p:txBody>
      </p:sp>
      <p:sp>
        <p:nvSpPr>
          <p:cNvPr id="13" name="直線圖說文字 1 12"/>
          <p:cNvSpPr/>
          <p:nvPr/>
        </p:nvSpPr>
        <p:spPr>
          <a:xfrm>
            <a:off x="6221506" y="1348996"/>
            <a:ext cx="2066012" cy="860826"/>
          </a:xfrm>
          <a:prstGeom prst="borderCallout1">
            <a:avLst>
              <a:gd name="adj1" fmla="val 210759"/>
              <a:gd name="adj2" fmla="val -5296"/>
              <a:gd name="adj3" fmla="val 70193"/>
              <a:gd name="adj4" fmla="val -468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ea typeface="標楷體" panose="03000509000000000000" pitchFamily="65" charset="-120"/>
              </a:rPr>
              <a:t>評估</a:t>
            </a:r>
            <a:r>
              <a:rPr lang="zh-TW" altLang="en-US" sz="1600" dirty="0">
                <a:ea typeface="標楷體" panose="03000509000000000000" pitchFamily="65" charset="-120"/>
              </a:rPr>
              <a:t>選址張家港</a:t>
            </a:r>
            <a:endParaRPr lang="en-US" altLang="zh-TW" sz="1600" dirty="0">
              <a:ea typeface="標楷體" panose="03000509000000000000" pitchFamily="65" charset="-120"/>
            </a:endParaRPr>
          </a:p>
          <a:p>
            <a:pPr algn="ctr"/>
            <a:r>
              <a:rPr lang="zh-TW" altLang="en-US" sz="1600" dirty="0" smtClean="0">
                <a:ea typeface="標楷體" panose="03000509000000000000" pitchFamily="65" charset="-120"/>
              </a:rPr>
              <a:t>製造出</a:t>
            </a:r>
            <a:r>
              <a:rPr lang="zh-TW" altLang="en-US" sz="1600" dirty="0">
                <a:ea typeface="標楷體" panose="03000509000000000000" pitchFamily="65" charset="-120"/>
              </a:rPr>
              <a:t>貨</a:t>
            </a:r>
            <a:r>
              <a:rPr lang="zh-TW" altLang="en-US" sz="1600" dirty="0" smtClean="0">
                <a:ea typeface="標楷體" panose="03000509000000000000" pitchFamily="65" charset="-120"/>
              </a:rPr>
              <a:t>轉</a:t>
            </a:r>
            <a:r>
              <a:rPr lang="zh-TW" altLang="en-US" sz="1600" dirty="0">
                <a:ea typeface="標楷體" panose="03000509000000000000" pitchFamily="65" charset="-120"/>
              </a:rPr>
              <a:t>往大陸</a:t>
            </a:r>
            <a:endParaRPr lang="en-US" altLang="zh-TW" sz="1600" dirty="0">
              <a:ea typeface="標楷體" panose="03000509000000000000" pitchFamily="65" charset="-120"/>
            </a:endParaRPr>
          </a:p>
          <a:p>
            <a:pPr algn="ctr"/>
            <a:r>
              <a:rPr lang="zh-TW" altLang="en-US" sz="1600" dirty="0">
                <a:ea typeface="標楷體" panose="03000509000000000000" pitchFamily="65" charset="-120"/>
              </a:rPr>
              <a:t>兩地接單台灣設計</a:t>
            </a:r>
            <a:endParaRPr lang="en-US" sz="1600" dirty="0">
              <a:ea typeface="標楷體" panose="03000509000000000000" pitchFamily="65" charset="-120"/>
            </a:endParaRPr>
          </a:p>
        </p:txBody>
      </p:sp>
      <p:sp>
        <p:nvSpPr>
          <p:cNvPr id="14" name="直線圖說文字 1 13"/>
          <p:cNvSpPr/>
          <p:nvPr/>
        </p:nvSpPr>
        <p:spPr>
          <a:xfrm>
            <a:off x="6526090" y="3155404"/>
            <a:ext cx="2139634" cy="978932"/>
          </a:xfrm>
          <a:prstGeom prst="borderCallout1">
            <a:avLst>
              <a:gd name="adj1" fmla="val -10440"/>
              <a:gd name="adj2" fmla="val 46158"/>
              <a:gd name="adj3" fmla="val -19828"/>
              <a:gd name="adj4" fmla="val 1522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ea typeface="標楷體" panose="03000509000000000000" pitchFamily="65" charset="-120"/>
              </a:rPr>
              <a:t>轉為利</a:t>
            </a:r>
            <a:r>
              <a:rPr lang="zh-TW" altLang="en-US" sz="1600" dirty="0">
                <a:ea typeface="標楷體" panose="03000509000000000000" pitchFamily="65" charset="-120"/>
              </a:rPr>
              <a:t>基事業</a:t>
            </a:r>
            <a:r>
              <a:rPr lang="zh-TW" altLang="en-US" sz="1600" dirty="0" smtClean="0">
                <a:ea typeface="標楷體" panose="03000509000000000000" pitchFamily="65" charset="-120"/>
              </a:rPr>
              <a:t>體</a:t>
            </a:r>
            <a:endParaRPr lang="en-US" altLang="zh-TW" sz="1600" dirty="0" smtClean="0">
              <a:ea typeface="標楷體" panose="03000509000000000000" pitchFamily="65" charset="-120"/>
            </a:endParaRPr>
          </a:p>
          <a:p>
            <a:pPr algn="ctr"/>
            <a:r>
              <a:rPr lang="zh-TW" altLang="en-US" sz="1600" dirty="0" smtClean="0">
                <a:ea typeface="標楷體" panose="03000509000000000000" pitchFamily="65" charset="-120"/>
              </a:rPr>
              <a:t>投入創新研發</a:t>
            </a:r>
            <a:endParaRPr lang="en-US" altLang="zh-TW" sz="1600" dirty="0" smtClean="0">
              <a:ea typeface="標楷體" panose="03000509000000000000" pitchFamily="65" charset="-120"/>
            </a:endParaRPr>
          </a:p>
          <a:p>
            <a:pPr algn="ctr"/>
            <a:r>
              <a:rPr lang="zh-TW" altLang="en-US" sz="1600" dirty="0" smtClean="0">
                <a:ea typeface="標楷體" panose="03000509000000000000" pitchFamily="65" charset="-120"/>
              </a:rPr>
              <a:t>產品帶動品牌</a:t>
            </a:r>
            <a:endParaRPr lang="en-US" altLang="zh-TW" sz="1600" dirty="0" smtClean="0"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4294967295"/>
          </p:nvPr>
        </p:nvSpPr>
        <p:spPr>
          <a:xfrm>
            <a:off x="890300" y="1224739"/>
            <a:ext cx="6697662" cy="34189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金屬文具：自製機器（研發基礎）</a:t>
            </a:r>
            <a:endParaRPr lang="en-US" altLang="zh-TW" sz="2000" dirty="0"/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產品種類增加：金屬文具領導地位</a:t>
            </a:r>
            <a:endParaRPr lang="en-US" altLang="zh-TW" sz="2000" dirty="0" smtClean="0"/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技術創造優勢</a:t>
            </a:r>
            <a:endParaRPr lang="en-US" altLang="zh-TW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台灣最大鉛筆刀製造廠</a:t>
            </a:r>
            <a:endParaRPr lang="en-US" altLang="zh-TW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遷址後發展</a:t>
            </a:r>
            <a:endParaRPr lang="en-US" altLang="zh-TW" sz="2000" dirty="0" smtClean="0"/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引進精密設備</a:t>
            </a:r>
            <a:r>
              <a:rPr lang="zh-TW" altLang="en-US" sz="2000" dirty="0"/>
              <a:t>、</a:t>
            </a:r>
            <a:r>
              <a:rPr lang="zh-TW" altLang="en-US" sz="2000" dirty="0" smtClean="0"/>
              <a:t>開發連續沖模</a:t>
            </a:r>
            <a:endParaRPr lang="en-US" altLang="zh-TW" sz="2000" dirty="0"/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外銷美日、增加產品種類</a:t>
            </a:r>
            <a:endParaRPr lang="en-US" altLang="zh-TW" sz="2000" dirty="0"/>
          </a:p>
        </p:txBody>
      </p:sp>
      <p:sp>
        <p:nvSpPr>
          <p:cNvPr id="9" name="Shape 120"/>
          <p:cNvSpPr txBox="1">
            <a:spLocks/>
          </p:cNvSpPr>
          <p:nvPr/>
        </p:nvSpPr>
        <p:spPr>
          <a:xfrm>
            <a:off x="890300" y="367339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順德產品</a:t>
            </a:r>
            <a:r>
              <a:rPr lang="zh-TW" altLang="en-US" sz="2400" dirty="0">
                <a:solidFill>
                  <a:schemeClr val="tx1"/>
                </a:solidFill>
                <a:ea typeface="標楷體" panose="03000509000000000000" pitchFamily="65" charset="-120"/>
              </a:rPr>
              <a:t>發展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產業轉型外部</a:t>
            </a:r>
            <a:r>
              <a:rPr lang="zh-TW" altLang="en-US" sz="2800" dirty="0" smtClean="0"/>
              <a:t>環境</a:t>
            </a:r>
            <a:endParaRPr lang="en-US" sz="28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zh-TW" altLang="en-US" sz="2000" dirty="0"/>
              <a:t>市場競爭增加、市場飽和、替代性高</a:t>
            </a:r>
          </a:p>
          <a:p>
            <a:pPr marL="342900" indent="-342900"/>
            <a:r>
              <a:rPr lang="zh-TW" altLang="en-US" sz="2000" dirty="0"/>
              <a:t>政府策略性工業獎勵計畫</a:t>
            </a:r>
          </a:p>
          <a:p>
            <a:pPr marL="642938" lvl="1" indent="-342900"/>
            <a:r>
              <a:rPr lang="zh-TW" altLang="en-US" sz="2000" dirty="0"/>
              <a:t>條件：潛力、關聯效果大、技術密集</a:t>
            </a:r>
            <a:endParaRPr lang="en-US" altLang="zh-TW" sz="2000" dirty="0"/>
          </a:p>
          <a:p>
            <a:pPr marL="642938" lvl="1" indent="-342900"/>
            <a:r>
              <a:rPr lang="zh-TW" altLang="en-US" sz="2000" dirty="0"/>
              <a:t>耗能係數／污染低，附加價值高</a:t>
            </a:r>
            <a:endParaRPr lang="en-US" altLang="zh-TW" sz="2000" dirty="0"/>
          </a:p>
          <a:p>
            <a:pPr marL="642938" lvl="1" indent="-342900"/>
            <a:r>
              <a:rPr lang="zh-TW" altLang="en-US" sz="2000" dirty="0"/>
              <a:t>財務支持、技術管理市場輔導</a:t>
            </a:r>
          </a:p>
          <a:p>
            <a:endParaRPr lang="en-US" sz="20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28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0"/>
          <p:cNvSpPr txBox="1">
            <a:spLocks noGrp="1"/>
          </p:cNvSpPr>
          <p:nvPr>
            <p:ph type="title"/>
          </p:nvPr>
        </p:nvSpPr>
        <p:spPr>
          <a:xfrm>
            <a:off x="573741" y="474916"/>
            <a:ext cx="640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順德轉</a:t>
            </a:r>
            <a:r>
              <a:rPr lang="zh-TW" altLang="en-US" sz="2400" dirty="0">
                <a:solidFill>
                  <a:schemeClr val="tx1"/>
                </a:solidFill>
                <a:ea typeface="標楷體" panose="03000509000000000000" pitchFamily="65" charset="-120"/>
              </a:rPr>
              <a:t>型</a:t>
            </a:r>
            <a:r>
              <a:rPr lang="zh-TW" altLang="en-US" sz="24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發展</a:t>
            </a:r>
            <a:endParaRPr lang="zh-TW" altLang="en-US" sz="24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73741" y="1469091"/>
            <a:ext cx="6408300" cy="32667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2000" dirty="0"/>
              <a:t>產業</a:t>
            </a:r>
            <a:r>
              <a:rPr lang="zh-TW" altLang="en-US" sz="2000" dirty="0" smtClean="0"/>
              <a:t>轉型條件</a:t>
            </a:r>
            <a:endParaRPr lang="en-US" altLang="zh-TW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1700" dirty="0" smtClean="0"/>
              <a:t>政策鼓</a:t>
            </a:r>
            <a:r>
              <a:rPr lang="zh-TW" altLang="en-US" sz="1700" dirty="0"/>
              <a:t>勵</a:t>
            </a:r>
            <a:endParaRPr lang="en-US" altLang="zh-TW" sz="17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000" dirty="0"/>
              <a:t>模具研發製造</a:t>
            </a:r>
            <a:r>
              <a:rPr lang="zh-TW" altLang="en-US" sz="2000" dirty="0" smtClean="0"/>
              <a:t>能力</a:t>
            </a:r>
            <a:endParaRPr lang="en-US" altLang="zh-TW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000" dirty="0"/>
              <a:t>電子事業部</a:t>
            </a:r>
            <a:endParaRPr lang="en-US" altLang="zh-TW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000" dirty="0"/>
              <a:t>轉型：能力</a:t>
            </a:r>
            <a:r>
              <a:rPr lang="zh-TW" altLang="en-US" sz="2000" dirty="0" smtClean="0"/>
              <a:t>符新</a:t>
            </a:r>
            <a:r>
              <a:rPr lang="zh-TW" altLang="en-US" sz="2000" dirty="0"/>
              <a:t>事業所需</a:t>
            </a:r>
            <a:endParaRPr lang="en-US" altLang="zh-TW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000" dirty="0"/>
              <a:t>核心技術沖壓</a:t>
            </a:r>
            <a:r>
              <a:rPr lang="zh-TW" altLang="en-US" sz="2000" dirty="0" smtClean="0"/>
              <a:t>能力</a:t>
            </a:r>
            <a:endParaRPr lang="en-US" altLang="zh-TW" sz="200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altLang="zh-TW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000" dirty="0"/>
              <a:t>生產半導體導線架、</a:t>
            </a:r>
            <a:r>
              <a:rPr lang="en-US" altLang="zh-TW" sz="2000" dirty="0"/>
              <a:t>IC</a:t>
            </a:r>
            <a:r>
              <a:rPr lang="zh-TW" altLang="en-US" sz="2000" dirty="0"/>
              <a:t>插座</a:t>
            </a:r>
            <a:endParaRPr lang="en-US" altLang="zh-TW" sz="2000" dirty="0"/>
          </a:p>
          <a:p>
            <a:pPr marL="76200" indent="0">
              <a:buNone/>
            </a:pPr>
            <a:r>
              <a:rPr lang="en-US" altLang="zh-TW" sz="2000" dirty="0"/>
              <a:t>	</a:t>
            </a:r>
            <a:r>
              <a:rPr lang="zh-TW" altLang="en-US" sz="2000" dirty="0" smtClean="0"/>
              <a:t>→以較</a:t>
            </a:r>
            <a:r>
              <a:rPr lang="zh-TW" altLang="en-US" sz="2000" dirty="0"/>
              <a:t>低價格</a:t>
            </a:r>
            <a:r>
              <a:rPr lang="zh-TW" altLang="en-US" sz="2000" dirty="0" smtClean="0"/>
              <a:t>創造國內需求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609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dirty="0"/>
          </a:p>
        </p:txBody>
      </p:sp>
      <p:sp>
        <p:nvSpPr>
          <p:cNvPr id="3" name="Shape 120"/>
          <p:cNvSpPr txBox="1">
            <a:spLocks/>
          </p:cNvSpPr>
          <p:nvPr/>
        </p:nvSpPr>
        <p:spPr>
          <a:xfrm>
            <a:off x="953004" y="716963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 smtClean="0">
                <a:solidFill>
                  <a:schemeClr val="tx1"/>
                </a:solidFill>
                <a:latin typeface="Amatic SC"/>
                <a:ea typeface="標楷體" panose="03000509000000000000" pitchFamily="65" charset="-120"/>
                <a:cs typeface="Amatic SC"/>
                <a:sym typeface="Amatic SC"/>
              </a:rPr>
              <a:t>二次轉型發展</a:t>
            </a:r>
            <a:endParaRPr lang="zh-TW" altLang="en-US" sz="2400" dirty="0">
              <a:solidFill>
                <a:schemeClr val="tx1"/>
              </a:solidFill>
              <a:latin typeface="Amatic SC"/>
              <a:ea typeface="標楷體" panose="03000509000000000000" pitchFamily="65" charset="-120"/>
              <a:cs typeface="Amatic SC"/>
              <a:sym typeface="Amatic SC"/>
            </a:endParaRPr>
          </a:p>
        </p:txBody>
      </p:sp>
      <p:sp>
        <p:nvSpPr>
          <p:cNvPr id="4" name="Shape 110"/>
          <p:cNvSpPr txBox="1">
            <a:spLocks/>
          </p:cNvSpPr>
          <p:nvPr/>
        </p:nvSpPr>
        <p:spPr>
          <a:xfrm>
            <a:off x="1062758" y="1574363"/>
            <a:ext cx="5683183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外界環境</a:t>
            </a:r>
            <a:endParaRPr lang="en-US" altLang="zh-TW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台幣升值不利外銷</a:t>
            </a:r>
            <a:endParaRPr lang="en-US" altLang="zh-TW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大陸產業興起競爭</a:t>
            </a:r>
            <a:endParaRPr lang="en-US" altLang="zh-TW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大陸政策（降低成本）</a:t>
            </a:r>
            <a:endParaRPr lang="en-US" altLang="zh-TW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策</a:t>
            </a:r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略</a:t>
            </a:r>
            <a:endParaRPr lang="en-US" altLang="zh-TW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銷售轉往日本（夾類品質佳成本較低）</a:t>
            </a:r>
            <a:endParaRPr lang="en-US" altLang="zh-TW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證</a:t>
            </a:r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明</a:t>
            </a: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優勢爭取代工（與</a:t>
            </a:r>
            <a:r>
              <a:rPr lang="en-US" altLang="zh-TW" dirty="0" smtClean="0">
                <a:solidFill>
                  <a:schemeClr val="tx1"/>
                </a:solidFill>
                <a:ea typeface="標楷體" panose="03000509000000000000" pitchFamily="65" charset="-120"/>
              </a:rPr>
              <a:t>JPL</a:t>
            </a: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合作開發）</a:t>
            </a:r>
            <a:endParaRPr lang="zh-TW" altLang="en-US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247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7" name="Shape 129"/>
          <p:cNvSpPr txBox="1">
            <a:spLocks/>
          </p:cNvSpPr>
          <p:nvPr/>
        </p:nvSpPr>
        <p:spPr>
          <a:xfrm>
            <a:off x="812312" y="433271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DDDAA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DDDAA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DDDAA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DDDAA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DDDAA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DDDAA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DDDAA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DDDAA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DDDAA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l">
              <a:buClr>
                <a:srgbClr val="000000"/>
              </a:buClr>
              <a:buFont typeface="Arial"/>
              <a:buNone/>
            </a:pPr>
            <a:r>
              <a:rPr lang="zh-TW" altLang="en-US" b="0" dirty="0" smtClean="0">
                <a:solidFill>
                  <a:schemeClr val="tx1"/>
                </a:solidFill>
                <a:ea typeface="標楷體" panose="03000509000000000000" pitchFamily="65" charset="-120"/>
                <a:sym typeface="Arial"/>
              </a:rPr>
              <a:t>大陸設廠與再次轉型</a:t>
            </a:r>
            <a:endParaRPr lang="zh-TW" altLang="en-US" b="0" dirty="0">
              <a:solidFill>
                <a:schemeClr val="tx1"/>
              </a:solidFill>
              <a:ea typeface="標楷體" panose="03000509000000000000" pitchFamily="65" charset="-120"/>
              <a:sym typeface="Arial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3"/>
          <a:srcRect l="74413" t="16195" r="12547" b="49820"/>
          <a:stretch/>
        </p:blipFill>
        <p:spPr>
          <a:xfrm>
            <a:off x="7687643" y="3316084"/>
            <a:ext cx="976337" cy="1205166"/>
          </a:xfrm>
          <a:prstGeom prst="ellipse">
            <a:avLst/>
          </a:prstGeom>
        </p:spPr>
      </p:pic>
      <p:sp>
        <p:nvSpPr>
          <p:cNvPr id="8" name="Shape 110"/>
          <p:cNvSpPr txBox="1">
            <a:spLocks/>
          </p:cNvSpPr>
          <p:nvPr/>
        </p:nvSpPr>
        <p:spPr>
          <a:xfrm>
            <a:off x="812312" y="1290671"/>
            <a:ext cx="72200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pPr marL="342900" indent="-342900">
              <a:buClr>
                <a:srgbClr val="F0C3A3"/>
              </a:buClr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生產轉往大陸</a:t>
            </a:r>
            <a:endParaRPr lang="en-US" altLang="zh-TW" sz="20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800100" lvl="1" indent="-342900">
              <a:buClr>
                <a:srgbClr val="F0C3A3"/>
              </a:buClr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評估市場飽和、競爭、地理位置、人才、交通</a:t>
            </a:r>
            <a:endParaRPr lang="en-US" altLang="zh-TW" sz="20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800100" lvl="1" indent="-342900">
              <a:buClr>
                <a:srgbClr val="F0C3A3"/>
              </a:buClr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江蘇張家港設廠</a:t>
            </a:r>
            <a:endParaRPr lang="en-US" altLang="zh-TW" sz="20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1257300" lvl="2" indent="-342900">
              <a:buClr>
                <a:srgbClr val="F0C3A3"/>
              </a:buClr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保稅區、可內地銷售、</a:t>
            </a:r>
            <a:r>
              <a:rPr lang="zh-TW" altLang="en-US" sz="2000" dirty="0">
                <a:solidFill>
                  <a:schemeClr val="tx1"/>
                </a:solidFill>
                <a:ea typeface="標楷體" panose="03000509000000000000" pitchFamily="65" charset="-120"/>
              </a:rPr>
              <a:t>近</a:t>
            </a: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港口、地域適合金屬製造</a:t>
            </a:r>
            <a:endParaRPr lang="en-US" altLang="zh-TW" sz="20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800100" lvl="1" indent="-342900">
              <a:buClr>
                <a:srgbClr val="F0C3A3"/>
              </a:buClr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800100" lvl="1" indent="-342900">
              <a:buClr>
                <a:srgbClr val="F0C3A3"/>
              </a:buClr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兩地接單、大陸出貨、台灣設計</a:t>
            </a:r>
            <a:endParaRPr lang="en-US" altLang="zh-TW" sz="20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800100" lvl="1" indent="-342900">
              <a:buClr>
                <a:srgbClr val="F0C3A3"/>
              </a:buClr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2000</a:t>
            </a: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年起大陸同業技術差距減小</a:t>
            </a:r>
            <a:endParaRPr lang="en-US" altLang="zh-TW" sz="20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800100" lvl="1" indent="-342900">
              <a:buClr>
                <a:srgbClr val="F0C3A3"/>
              </a:buClr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ea typeface="標楷體" panose="03000509000000000000" pitchFamily="65" charset="-120"/>
              </a:rPr>
              <a:t>文具事業部→立基型事業體</a:t>
            </a:r>
            <a:endParaRPr lang="en-US" altLang="zh-TW" sz="200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1257300" lvl="2" indent="-342900">
              <a:buClr>
                <a:srgbClr val="F0C3A3"/>
              </a:buClr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ea typeface="標楷體" panose="03000509000000000000" pitchFamily="65" charset="-120"/>
              </a:rPr>
              <a:t>投入研發，產品帶動品牌</a:t>
            </a:r>
            <a:endParaRPr lang="en-US" altLang="zh-TW" sz="200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800100" lvl="1" indent="-342900">
              <a:buClr>
                <a:srgbClr val="F0C3A3"/>
              </a:buClr>
              <a:buFont typeface="Arial" panose="020B0604020202020204" pitchFamily="34" charset="0"/>
              <a:buChar char="•"/>
            </a:pPr>
            <a:endParaRPr lang="en-US" altLang="zh-TW" sz="200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800100" lvl="1" indent="-342900">
              <a:buClr>
                <a:srgbClr val="F0C3A3"/>
              </a:buClr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0" indent="0">
              <a:buFont typeface="Muli Light"/>
              <a:buNone/>
            </a:pPr>
            <a:endParaRPr lang="en-US" altLang="zh-TW" sz="20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73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zh-TW" altLang="en-US" sz="2400" dirty="0"/>
              <a:t>產品</a:t>
            </a:r>
            <a:r>
              <a:rPr lang="zh-TW" altLang="en-US" sz="2400" dirty="0" smtClean="0"/>
              <a:t>選擇</a:t>
            </a:r>
            <a:endParaRPr lang="en-US" sz="24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F0C3A3"/>
              </a:buClr>
            </a:pPr>
            <a:r>
              <a:rPr lang="zh-TW" altLang="en-US" sz="2000" dirty="0" smtClean="0"/>
              <a:t>耐久</a:t>
            </a:r>
            <a:r>
              <a:rPr lang="zh-TW" altLang="en-US" sz="2000" dirty="0"/>
              <a:t>財替換率低→消耗品</a:t>
            </a:r>
          </a:p>
          <a:p>
            <a:pPr marL="342900" indent="-342900">
              <a:buClr>
                <a:srgbClr val="F0C3A3"/>
              </a:buClr>
            </a:pPr>
            <a:r>
              <a:rPr lang="zh-TW" altLang="en-US" sz="2000" dirty="0"/>
              <a:t>筆類耗用量高但競爭嚴重</a:t>
            </a:r>
          </a:p>
          <a:p>
            <a:pPr marL="642938" lvl="1" indent="-342900">
              <a:buClr>
                <a:srgbClr val="F0C3A3"/>
              </a:buClr>
            </a:pPr>
            <a:r>
              <a:rPr lang="zh-TW" altLang="en-US" sz="2000" dirty="0"/>
              <a:t>品牌門檻高（使用習慣固定</a:t>
            </a:r>
            <a:r>
              <a:rPr lang="zh-TW" altLang="en-US" sz="2000" dirty="0" smtClean="0"/>
              <a:t>）</a:t>
            </a:r>
            <a:endParaRPr lang="en-US" altLang="zh-TW" sz="2000" dirty="0" smtClean="0"/>
          </a:p>
          <a:p>
            <a:pPr marL="642938" lvl="1" indent="-342900">
              <a:buClr>
                <a:srgbClr val="F0C3A3"/>
              </a:buClr>
            </a:pPr>
            <a:r>
              <a:rPr lang="zh-TW" altLang="en-US" sz="2000" dirty="0" smtClean="0"/>
              <a:t>競爭者多、單價無法過高</a:t>
            </a:r>
            <a:endParaRPr lang="en-US" altLang="zh-TW" sz="2000" dirty="0" smtClean="0"/>
          </a:p>
          <a:p>
            <a:pPr marL="642938" lvl="1" indent="-342900">
              <a:buClr>
                <a:srgbClr val="F0C3A3"/>
              </a:buClr>
            </a:pPr>
            <a:r>
              <a:rPr lang="zh-TW" altLang="en-US" sz="2000" dirty="0" smtClean="0"/>
              <a:t>利基漸減</a:t>
            </a:r>
            <a:endParaRPr lang="zh-TW" altLang="en-US" sz="2000" dirty="0"/>
          </a:p>
          <a:p>
            <a:pPr marL="342900" indent="-342900">
              <a:buClr>
                <a:srgbClr val="F0C3A3"/>
              </a:buClr>
            </a:pPr>
            <a:endParaRPr lang="en-US" altLang="zh-TW" sz="2000" dirty="0" smtClean="0"/>
          </a:p>
          <a:p>
            <a:pPr marL="342900" indent="-342900">
              <a:buClr>
                <a:srgbClr val="F0C3A3"/>
              </a:buClr>
            </a:pPr>
            <a:r>
              <a:rPr lang="zh-TW" altLang="en-US" sz="2000" dirty="0" smtClean="0"/>
              <a:t>修正</a:t>
            </a:r>
            <a:r>
              <a:rPr lang="zh-TW" altLang="en-US" sz="2000" dirty="0"/>
              <a:t>帶價差大、名牌占比</a:t>
            </a:r>
            <a:r>
              <a:rPr lang="zh-TW" altLang="en-US" sz="2000" dirty="0" smtClean="0"/>
              <a:t>高</a:t>
            </a:r>
            <a:endParaRPr lang="en-US" altLang="zh-TW" sz="2000" dirty="0" smtClean="0"/>
          </a:p>
          <a:p>
            <a:pPr marL="342900" indent="-342900">
              <a:buClr>
                <a:srgbClr val="F0C3A3"/>
              </a:buClr>
            </a:pPr>
            <a:endParaRPr lang="en-US" altLang="zh-TW" sz="2000" dirty="0"/>
          </a:p>
          <a:p>
            <a:pPr marL="342900" indent="-342900">
              <a:buClr>
                <a:srgbClr val="F0C3A3"/>
              </a:buClr>
            </a:pPr>
            <a:r>
              <a:rPr lang="zh-TW" altLang="en-US" sz="2000" dirty="0" smtClean="0"/>
              <a:t>功能與外型設計創新</a:t>
            </a:r>
            <a:endParaRPr lang="zh-TW" altLang="en-US" sz="2000" dirty="0"/>
          </a:p>
          <a:p>
            <a:pPr marL="342900" indent="-342900">
              <a:buClr>
                <a:srgbClr val="F0C3A3"/>
              </a:buClr>
            </a:pPr>
            <a:endParaRPr lang="en-US" altLang="zh-TW" sz="2000" dirty="0"/>
          </a:p>
          <a:p>
            <a:endParaRPr lang="en-US" sz="2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8295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7" name="Shape 129"/>
          <p:cNvSpPr txBox="1">
            <a:spLocks/>
          </p:cNvSpPr>
          <p:nvPr/>
        </p:nvSpPr>
        <p:spPr>
          <a:xfrm>
            <a:off x="812312" y="128855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DDDAA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DDDAA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DDDAA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DDDAA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DDDAA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DDDAA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DDDAA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DDDAA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DDDAA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l">
              <a:buClr>
                <a:srgbClr val="000000"/>
              </a:buClr>
              <a:buFont typeface="Arial"/>
              <a:buNone/>
            </a:pP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  <a:sym typeface="Arial"/>
              </a:rPr>
              <a:t>產品評估研</a:t>
            </a:r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  <a:sym typeface="Arial"/>
              </a:rPr>
              <a:t>發</a:t>
            </a:r>
          </a:p>
        </p:txBody>
      </p:sp>
      <p:sp>
        <p:nvSpPr>
          <p:cNvPr id="8" name="Shape 110"/>
          <p:cNvSpPr txBox="1">
            <a:spLocks/>
          </p:cNvSpPr>
          <p:nvPr/>
        </p:nvSpPr>
        <p:spPr>
          <a:xfrm>
            <a:off x="921821" y="1035468"/>
            <a:ext cx="7634803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pPr marL="342900" indent="-342900">
              <a:buClr>
                <a:srgbClr val="F0C3A3"/>
              </a:buClr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創新：功能、外型</a:t>
            </a:r>
            <a:endParaRPr lang="en-US" altLang="zh-TW" sz="20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342900" indent="-342900">
              <a:buClr>
                <a:srgbClr val="F0C3A3"/>
              </a:buClr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分析主要品牌市占、消費市場趨勢、需求、</a:t>
            </a:r>
            <a:r>
              <a:rPr lang="zh-TW" altLang="en-US" sz="2000" dirty="0">
                <a:solidFill>
                  <a:schemeClr val="tx1"/>
                </a:solidFill>
                <a:ea typeface="標楷體" panose="03000509000000000000" pitchFamily="65" charset="-120"/>
              </a:rPr>
              <a:t>競</a:t>
            </a: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品優劣勢</a:t>
            </a:r>
            <a:endParaRPr lang="en-US" altLang="zh-TW" sz="20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800100" lvl="1" indent="-342900">
              <a:buClr>
                <a:srgbClr val="F0C3A3"/>
              </a:buClr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優：滾輪設計、易攜帶、外型設計</a:t>
            </a:r>
            <a:endParaRPr lang="en-US" altLang="zh-TW" sz="20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800100" lvl="1" indent="-342900">
              <a:buClr>
                <a:srgbClr val="F0C3A3"/>
              </a:buClr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缺：使用便利性</a:t>
            </a:r>
            <a:endParaRPr lang="en-US" altLang="zh-TW" sz="200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457200" lvl="1" indent="0">
              <a:buClr>
                <a:srgbClr val="F0C3A3"/>
              </a:buClr>
              <a:buNone/>
            </a:pP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→新產品強調外型、換帶、使用收藏方便、趣味性</a:t>
            </a:r>
            <a:endParaRPr lang="en-US" altLang="zh-TW" sz="20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800100" lvl="1" indent="-342900">
              <a:buClr>
                <a:srgbClr val="F0C3A3"/>
              </a:buClr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342900" indent="-342900">
              <a:buClr>
                <a:srgbClr val="F0C3A3"/>
              </a:buClr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主要消費族群（學生）使用率高</a:t>
            </a:r>
            <a:endParaRPr lang="en-US" altLang="zh-TW" sz="20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342900" indent="-342900">
              <a:buClr>
                <a:srgbClr val="F0C3A3"/>
              </a:buClr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贈送</a:t>
            </a:r>
            <a:r>
              <a:rPr lang="zh-TW" altLang="en-US" sz="2000" dirty="0">
                <a:solidFill>
                  <a:schemeClr val="tx1"/>
                </a:solidFill>
                <a:ea typeface="標楷體" panose="03000509000000000000" pitchFamily="65" charset="-120"/>
              </a:rPr>
              <a:t>樣品</a:t>
            </a: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了解顧客反應</a:t>
            </a:r>
            <a:endParaRPr lang="en-US" altLang="zh-TW" sz="20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pic>
        <p:nvPicPr>
          <p:cNvPr id="1026" name="Picture 2" descr="ipush修正帶 的圖片結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6" b="11506"/>
          <a:stretch/>
        </p:blipFill>
        <p:spPr bwMode="auto">
          <a:xfrm>
            <a:off x="5867587" y="2983286"/>
            <a:ext cx="2308225" cy="17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4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2740253" y="1619515"/>
            <a:ext cx="3438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文具業概</a:t>
            </a:r>
            <a:r>
              <a:rPr lang="zh-TW" altLang="en-US" dirty="0"/>
              <a:t>況</a:t>
            </a:r>
            <a:endParaRPr dirty="0"/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2740253" y="2723817"/>
            <a:ext cx="3438600" cy="78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Clr>
                <a:srgbClr val="F0C3A3"/>
              </a:buClr>
            </a:pPr>
            <a:r>
              <a:rPr lang="zh-TW" altLang="en-US" sz="2000" dirty="0"/>
              <a:t>文具商品：須於六個月內行銷</a:t>
            </a:r>
            <a:endParaRPr lang="en-US" altLang="zh-TW" sz="2000" dirty="0"/>
          </a:p>
          <a:p>
            <a:pPr marL="642937" lvl="2" indent="-342900">
              <a:buClr>
                <a:srgbClr val="F0C3A3"/>
              </a:buClr>
            </a:pPr>
            <a:r>
              <a:rPr lang="zh-TW" altLang="en-US" sz="2000" dirty="0"/>
              <a:t>消貨周轉低、通路將要求退貨</a:t>
            </a:r>
            <a:endParaRPr lang="en-US" altLang="zh-TW" sz="2000" dirty="0"/>
          </a:p>
          <a:p>
            <a:pPr marL="642937" lvl="2" indent="-342900">
              <a:buClr>
                <a:srgbClr val="F0C3A3"/>
              </a:buClr>
            </a:pPr>
            <a:r>
              <a:rPr lang="zh-TW" altLang="en-US" sz="2000" dirty="0"/>
              <a:t>機構與外型設計為重點（技術性、精密度）</a:t>
            </a:r>
            <a:endParaRPr lang="en-US" altLang="zh-TW" sz="2000" dirty="0"/>
          </a:p>
          <a:p>
            <a:pPr marL="342900" indent="-342900">
              <a:buClr>
                <a:srgbClr val="F0C3A3"/>
              </a:buClr>
            </a:pPr>
            <a:endParaRPr lang="en-US" altLang="zh-TW" sz="2000" dirty="0"/>
          </a:p>
          <a:p>
            <a:pPr marL="342900" indent="-342900">
              <a:buClr>
                <a:srgbClr val="F0C3A3"/>
              </a:buClr>
            </a:pPr>
            <a:r>
              <a:rPr lang="zh-TW" altLang="en-US" sz="2000" dirty="0"/>
              <a:t>競爭優勢來源：差異性、速度</a:t>
            </a:r>
            <a:endParaRPr lang="en-US" altLang="zh-TW" sz="2000" dirty="0"/>
          </a:p>
          <a:p>
            <a:pPr marL="642938" lvl="1" indent="-342900">
              <a:buClr>
                <a:srgbClr val="F0C3A3"/>
              </a:buClr>
            </a:pPr>
            <a:r>
              <a:rPr lang="zh-TW" altLang="en-US" sz="2000" dirty="0"/>
              <a:t>快速設計產品、申請專利</a:t>
            </a:r>
            <a:endParaRPr lang="en-US" altLang="zh-TW" sz="2000" dirty="0"/>
          </a:p>
          <a:p>
            <a:pPr marL="800100" lvl="1" indent="-342900">
              <a:buClr>
                <a:srgbClr val="F0C3A3"/>
              </a:buClr>
              <a:buFont typeface="Arial" panose="020B0604020202020204" pitchFamily="34" charset="0"/>
              <a:buChar char="•"/>
            </a:pPr>
            <a:r>
              <a:rPr lang="zh-TW" altLang="en-US" sz="2000" dirty="0"/>
              <a:t>產品設計</a:t>
            </a:r>
            <a:r>
              <a:rPr lang="zh-TW" altLang="en-US" sz="2000" dirty="0" smtClean="0"/>
              <a:t>研發拉開技術差距</a:t>
            </a:r>
            <a:endParaRPr lang="en-US" altLang="zh-TW" sz="2000" dirty="0" smtClean="0"/>
          </a:p>
          <a:p>
            <a:pPr marL="800100" lvl="1" indent="-342900">
              <a:buClr>
                <a:srgbClr val="F0C3A3"/>
              </a:buClr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行銷團隊進行市調、發表會</a:t>
            </a:r>
            <a:endParaRPr lang="en-US" altLang="zh-TW" sz="2000" dirty="0" smtClean="0"/>
          </a:p>
          <a:p>
            <a:pPr marL="800100" lvl="1" indent="-342900">
              <a:buClr>
                <a:srgbClr val="F0C3A3"/>
              </a:buClr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參考</a:t>
            </a:r>
            <a:r>
              <a:rPr lang="zh-TW" altLang="en-US" sz="2000" dirty="0"/>
              <a:t>ＪＰＬ</a:t>
            </a:r>
            <a:r>
              <a:rPr lang="zh-TW" altLang="en-US" sz="2000" dirty="0" smtClean="0"/>
              <a:t>定價：市場開發</a:t>
            </a:r>
            <a:endParaRPr lang="en-US" altLang="zh-TW" sz="2000" dirty="0"/>
          </a:p>
          <a:p>
            <a:endParaRPr lang="en-US" sz="2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4352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" name="Shape 120"/>
          <p:cNvSpPr txBox="1">
            <a:spLocks/>
          </p:cNvSpPr>
          <p:nvPr/>
        </p:nvSpPr>
        <p:spPr>
          <a:xfrm>
            <a:off x="890250" y="49284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 smtClean="0">
                <a:solidFill>
                  <a:schemeClr val="tx1"/>
                </a:solidFill>
                <a:latin typeface="Amatic SC"/>
                <a:ea typeface="標楷體" panose="03000509000000000000" pitchFamily="65" charset="-120"/>
                <a:cs typeface="Amatic SC"/>
                <a:sym typeface="Amatic SC"/>
              </a:rPr>
              <a:t>修正帶通路推廣</a:t>
            </a:r>
            <a:endParaRPr lang="zh-TW" altLang="en-US" sz="2400" dirty="0">
              <a:solidFill>
                <a:schemeClr val="tx1"/>
              </a:solidFill>
              <a:latin typeface="Amatic SC"/>
              <a:ea typeface="標楷體" panose="03000509000000000000" pitchFamily="65" charset="-120"/>
              <a:cs typeface="Amatic SC"/>
              <a:sym typeface="Amatic SC"/>
            </a:endParaRPr>
          </a:p>
        </p:txBody>
      </p:sp>
      <p:sp>
        <p:nvSpPr>
          <p:cNvPr id="4" name="Shape 110"/>
          <p:cNvSpPr txBox="1">
            <a:spLocks/>
          </p:cNvSpPr>
          <p:nvPr/>
        </p:nvSpPr>
        <p:spPr>
          <a:xfrm>
            <a:off x="890250" y="1510988"/>
            <a:ext cx="7446926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台灣：</a:t>
            </a:r>
            <a:r>
              <a:rPr lang="en-US" altLang="zh-TW" dirty="0" smtClean="0">
                <a:solidFill>
                  <a:schemeClr val="tx1"/>
                </a:solidFill>
                <a:ea typeface="標楷體" panose="03000509000000000000" pitchFamily="65" charset="-120"/>
              </a:rPr>
              <a:t>JPL</a:t>
            </a: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市</a:t>
            </a:r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占</a:t>
            </a: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過半、</a:t>
            </a:r>
            <a:r>
              <a:rPr lang="en-US" altLang="zh-TW" dirty="0" err="1" smtClean="0">
                <a:solidFill>
                  <a:schemeClr val="tx1"/>
                </a:solidFill>
                <a:ea typeface="標楷體" panose="03000509000000000000" pitchFamily="65" charset="-120"/>
              </a:rPr>
              <a:t>iPUSH</a:t>
            </a: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知名度低、銷售不確定性高</a:t>
            </a:r>
            <a:endParaRPr lang="en-US" altLang="zh-TW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給</a:t>
            </a:r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予</a:t>
            </a: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盤商利潤與保障</a:t>
            </a:r>
            <a:endParaRPr lang="en-US" altLang="zh-TW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自中南部開始推廣</a:t>
            </a:r>
            <a:endParaRPr lang="en-US" altLang="zh-TW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香港：不了解當地通路</a:t>
            </a:r>
            <a:endParaRPr lang="en-US" altLang="zh-TW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代理商銷售</a:t>
            </a:r>
            <a:r>
              <a:rPr lang="en-US" altLang="zh-TW" dirty="0" smtClean="0">
                <a:solidFill>
                  <a:schemeClr val="tx1"/>
                </a:solidFill>
                <a:ea typeface="標楷體" panose="03000509000000000000" pitchFamily="65" charset="-120"/>
              </a:rPr>
              <a:t>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商品陳列位置：鄰近陸產櫃位</a:t>
            </a:r>
            <a:endParaRPr lang="en-US" altLang="zh-TW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多元行銷方式：積極讓消費者了解</a:t>
            </a:r>
            <a:endParaRPr lang="en-US" altLang="zh-TW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日本</a:t>
            </a:r>
          </a:p>
          <a:p>
            <a:pPr lvl="1"/>
            <a:r>
              <a:rPr lang="zh-TW" altLang="en-US" dirty="0"/>
              <a:t>消費者排外</a:t>
            </a:r>
          </a:p>
          <a:p>
            <a:pPr lvl="1"/>
            <a:r>
              <a:rPr lang="zh-TW" altLang="en-US" dirty="0"/>
              <a:t>貼牌方式進入</a:t>
            </a:r>
          </a:p>
          <a:p>
            <a:pPr lvl="2"/>
            <a:r>
              <a:rPr lang="en-US" altLang="zh-TW" dirty="0"/>
              <a:t>JPL</a:t>
            </a:r>
            <a:r>
              <a:rPr lang="zh-TW" altLang="en-US" dirty="0"/>
              <a:t>不願貼牌合作</a:t>
            </a:r>
          </a:p>
          <a:p>
            <a:r>
              <a:rPr lang="zh-TW" altLang="en-US" dirty="0"/>
              <a:t>尋求不同通路合作</a:t>
            </a:r>
          </a:p>
          <a:p>
            <a:pPr lvl="1"/>
            <a:r>
              <a:rPr lang="en-US" altLang="zh-TW" dirty="0"/>
              <a:t>JPL</a:t>
            </a:r>
            <a:r>
              <a:rPr lang="zh-TW" altLang="en-US" dirty="0"/>
              <a:t>主力通路為郵購和量販店</a:t>
            </a:r>
          </a:p>
          <a:p>
            <a:pPr lvl="1"/>
            <a:r>
              <a:rPr lang="zh-TW" altLang="en-US" dirty="0"/>
              <a:t>各廠商主力通路不同</a:t>
            </a:r>
          </a:p>
          <a:p>
            <a:endParaRPr lang="zh-TW" altLang="en-US" dirty="0"/>
          </a:p>
          <a:p>
            <a:endParaRPr 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650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48235" y="410027"/>
            <a:ext cx="640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 smtClean="0"/>
              <a:t>順德產品策略</a:t>
            </a:r>
            <a:endParaRPr sz="2800" dirty="0"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74426" y="1244496"/>
            <a:ext cx="6603476" cy="8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b="1" dirty="0" smtClean="0"/>
              <a:t>OEM/ODM</a:t>
            </a:r>
            <a:r>
              <a:rPr lang="zh-TW" altLang="en-US" b="1" dirty="0" smtClean="0"/>
              <a:t>→</a:t>
            </a:r>
            <a:r>
              <a:rPr lang="en-US" altLang="zh-TW" b="1" dirty="0" smtClean="0"/>
              <a:t>OBM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美</a:t>
            </a:r>
            <a:r>
              <a:rPr lang="en-US" altLang="zh-TW" dirty="0" smtClean="0"/>
              <a:t>OEM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日</a:t>
            </a:r>
            <a:r>
              <a:rPr lang="en-US" altLang="zh-TW" dirty="0" smtClean="0"/>
              <a:t>OEM/ODM+OBM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（修正帶貼牌、夾類代工）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台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東南亞自有品牌</a:t>
            </a:r>
            <a:r>
              <a:rPr lang="en-US" altLang="zh-TW" dirty="0" smtClean="0"/>
              <a:t>SDI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歐洲</a:t>
            </a:r>
            <a:r>
              <a:rPr lang="en-US" altLang="zh-TW" dirty="0" smtClean="0"/>
              <a:t>OEM/OBM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（同產品不同品牌、通路不衝突）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dirty="0" smtClean="0"/>
              <a:t>提</a:t>
            </a:r>
            <a:r>
              <a:rPr lang="zh-TW" altLang="en-US" dirty="0"/>
              <a:t>升</a:t>
            </a:r>
            <a:r>
              <a:rPr lang="zh-TW" altLang="en-US" dirty="0" smtClean="0"/>
              <a:t>開發能力（</a:t>
            </a:r>
            <a:r>
              <a:rPr lang="en-US" altLang="zh-TW" dirty="0" smtClean="0"/>
              <a:t>e.g.</a:t>
            </a:r>
            <a:r>
              <a:rPr lang="zh-TW" altLang="en-US" dirty="0" smtClean="0"/>
              <a:t>釘書機、修正帶）</a:t>
            </a:r>
            <a:endParaRPr lang="en-US" altLang="zh-TW" dirty="0" smtClean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dirty="0" smtClean="0"/>
              <a:t>ＪＰＬ先佔優勢→市場推廣開發考驗</a:t>
            </a:r>
            <a:endParaRPr lang="en-US" altLang="zh-TW" dirty="0" smtClean="0"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11378" t="22483" r="19464" b="17037"/>
          <a:stretch/>
        </p:blipFill>
        <p:spPr>
          <a:xfrm>
            <a:off x="1837764" y="663388"/>
            <a:ext cx="5394738" cy="37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DDED4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590925" y="866384"/>
            <a:ext cx="8171736" cy="3892835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25</a:t>
            </a:fld>
            <a:endParaRPr lang="en"/>
          </a:p>
        </p:txBody>
      </p:sp>
      <p:sp>
        <p:nvSpPr>
          <p:cNvPr id="170" name="Shape 170"/>
          <p:cNvSpPr txBox="1">
            <a:spLocks noGrp="1"/>
          </p:cNvSpPr>
          <p:nvPr>
            <p:ph type="title" idx="4294967295"/>
          </p:nvPr>
        </p:nvSpPr>
        <p:spPr>
          <a:xfrm>
            <a:off x="0" y="206375"/>
            <a:ext cx="7362825" cy="5175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>
                <a:solidFill>
                  <a:srgbClr val="FFFFFF"/>
                </a:solidFill>
              </a:rPr>
              <a:t>市場推廣策略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1292079" y="1862831"/>
            <a:ext cx="224293" cy="202493"/>
          </a:xfrm>
          <a:custGeom>
            <a:avLst/>
            <a:gdLst/>
            <a:ahLst/>
            <a:cxnLst/>
            <a:rect l="0" t="0" r="0" b="0"/>
            <a:pathLst>
              <a:path w="11822" h="10673" extrusionOk="0">
                <a:moveTo>
                  <a:pt x="8204" y="3117"/>
                </a:moveTo>
                <a:cubicBezTo>
                  <a:pt x="6622" y="2439"/>
                  <a:pt x="6752" y="1590"/>
                  <a:pt x="5039" y="1761"/>
                </a:cubicBezTo>
                <a:cubicBezTo>
                  <a:pt x="2939" y="1971"/>
                  <a:pt x="3451" y="6702"/>
                  <a:pt x="5039" y="8091"/>
                </a:cubicBezTo>
                <a:cubicBezTo>
                  <a:pt x="6800" y="9632"/>
                  <a:pt x="11822" y="8623"/>
                  <a:pt x="11822" y="6283"/>
                </a:cubicBezTo>
                <a:cubicBezTo>
                  <a:pt x="11822" y="3774"/>
                  <a:pt x="7797" y="1225"/>
                  <a:pt x="5491" y="2213"/>
                </a:cubicBezTo>
                <a:cubicBezTo>
                  <a:pt x="3132" y="3224"/>
                  <a:pt x="-1298" y="6276"/>
                  <a:pt x="517" y="8091"/>
                </a:cubicBezTo>
                <a:cubicBezTo>
                  <a:pt x="2236" y="9810"/>
                  <a:pt x="5855" y="10515"/>
                  <a:pt x="7752" y="8996"/>
                </a:cubicBezTo>
                <a:cubicBezTo>
                  <a:pt x="10000" y="7196"/>
                  <a:pt x="9035" y="2278"/>
                  <a:pt x="6848" y="404"/>
                </a:cubicBezTo>
                <a:cubicBezTo>
                  <a:pt x="4238" y="-1833"/>
                  <a:pt x="-1630" y="5859"/>
                  <a:pt x="517" y="8543"/>
                </a:cubicBezTo>
                <a:cubicBezTo>
                  <a:pt x="2589" y="11132"/>
                  <a:pt x="9093" y="11562"/>
                  <a:pt x="10465" y="8543"/>
                </a:cubicBezTo>
                <a:cubicBezTo>
                  <a:pt x="11570" y="6112"/>
                  <a:pt x="10093" y="2745"/>
                  <a:pt x="8204" y="856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/>
          <p:nvPr/>
        </p:nvSpPr>
        <p:spPr>
          <a:xfrm>
            <a:off x="7151324" y="2395109"/>
            <a:ext cx="166250" cy="124525"/>
          </a:xfrm>
          <a:custGeom>
            <a:avLst/>
            <a:gdLst/>
            <a:ahLst/>
            <a:cxnLst/>
            <a:rect l="0" t="0" r="0" b="0"/>
            <a:pathLst>
              <a:path w="6650" h="4981" extrusionOk="0">
                <a:moveTo>
                  <a:pt x="4900" y="420"/>
                </a:moveTo>
                <a:cubicBezTo>
                  <a:pt x="3893" y="-1090"/>
                  <a:pt x="-452" y="2754"/>
                  <a:pt x="831" y="4038"/>
                </a:cubicBezTo>
                <a:cubicBezTo>
                  <a:pt x="2195" y="5403"/>
                  <a:pt x="6716" y="1785"/>
                  <a:pt x="5352" y="420"/>
                </a:cubicBezTo>
                <a:cubicBezTo>
                  <a:pt x="3838" y="-1095"/>
                  <a:pt x="-1135" y="2975"/>
                  <a:pt x="379" y="4490"/>
                </a:cubicBezTo>
                <a:cubicBezTo>
                  <a:pt x="1952" y="6064"/>
                  <a:pt x="7831" y="2898"/>
                  <a:pt x="6257" y="1325"/>
                </a:cubicBezTo>
                <a:cubicBezTo>
                  <a:pt x="5583" y="651"/>
                  <a:pt x="4218" y="1555"/>
                  <a:pt x="3544" y="2229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/>
          <p:nvPr/>
        </p:nvSpPr>
        <p:spPr>
          <a:xfrm>
            <a:off x="4065874" y="1759950"/>
            <a:ext cx="216800" cy="241250"/>
          </a:xfrm>
          <a:custGeom>
            <a:avLst/>
            <a:gdLst/>
            <a:ahLst/>
            <a:cxnLst/>
            <a:rect l="0" t="0" r="0" b="0"/>
            <a:pathLst>
              <a:path w="8672" h="9650" extrusionOk="0">
                <a:moveTo>
                  <a:pt x="4370" y="1808"/>
                </a:moveTo>
                <a:cubicBezTo>
                  <a:pt x="1816" y="2173"/>
                  <a:pt x="1017" y="8679"/>
                  <a:pt x="3465" y="9495"/>
                </a:cubicBezTo>
                <a:cubicBezTo>
                  <a:pt x="5329" y="10116"/>
                  <a:pt x="7749" y="8170"/>
                  <a:pt x="8439" y="6330"/>
                </a:cubicBezTo>
                <a:cubicBezTo>
                  <a:pt x="9320" y="3981"/>
                  <a:pt x="6878" y="0"/>
                  <a:pt x="4370" y="0"/>
                </a:cubicBezTo>
                <a:cubicBezTo>
                  <a:pt x="1318" y="0"/>
                  <a:pt x="-1630" y="7458"/>
                  <a:pt x="1204" y="8591"/>
                </a:cubicBezTo>
                <a:cubicBezTo>
                  <a:pt x="3071" y="9338"/>
                  <a:pt x="5661" y="8657"/>
                  <a:pt x="7083" y="7235"/>
                </a:cubicBezTo>
                <a:cubicBezTo>
                  <a:pt x="8255" y="6063"/>
                  <a:pt x="8378" y="3297"/>
                  <a:pt x="7083" y="2261"/>
                </a:cubicBezTo>
                <a:cubicBezTo>
                  <a:pt x="5431" y="939"/>
                  <a:pt x="2022" y="1021"/>
                  <a:pt x="752" y="2713"/>
                </a:cubicBezTo>
                <a:cubicBezTo>
                  <a:pt x="-271" y="4077"/>
                  <a:pt x="2716" y="5917"/>
                  <a:pt x="4370" y="6330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/>
          <p:nvPr/>
        </p:nvSpPr>
        <p:spPr>
          <a:xfrm>
            <a:off x="7444114" y="1984330"/>
            <a:ext cx="195425" cy="189425"/>
          </a:xfrm>
          <a:custGeom>
            <a:avLst/>
            <a:gdLst/>
            <a:ahLst/>
            <a:cxnLst/>
            <a:rect l="0" t="0" r="0" b="0"/>
            <a:pathLst>
              <a:path w="7817" h="7577" extrusionOk="0">
                <a:moveTo>
                  <a:pt x="7030" y="881"/>
                </a:moveTo>
                <a:cubicBezTo>
                  <a:pt x="4622" y="-82"/>
                  <a:pt x="433" y="5656"/>
                  <a:pt x="2508" y="7212"/>
                </a:cubicBezTo>
                <a:cubicBezTo>
                  <a:pt x="4456" y="8673"/>
                  <a:pt x="7399" y="1518"/>
                  <a:pt x="5221" y="429"/>
                </a:cubicBezTo>
                <a:cubicBezTo>
                  <a:pt x="2902" y="-730"/>
                  <a:pt x="-1707" y="5796"/>
                  <a:pt x="700" y="6759"/>
                </a:cubicBezTo>
                <a:cubicBezTo>
                  <a:pt x="3478" y="7870"/>
                  <a:pt x="8819" y="3557"/>
                  <a:pt x="7482" y="881"/>
                </a:cubicBezTo>
                <a:cubicBezTo>
                  <a:pt x="6583" y="-918"/>
                  <a:pt x="2638" y="513"/>
                  <a:pt x="1604" y="2238"/>
                </a:cubicBezTo>
                <a:cubicBezTo>
                  <a:pt x="999" y="3248"/>
                  <a:pt x="2688" y="4951"/>
                  <a:pt x="3865" y="4951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" name="Shape 130"/>
          <p:cNvSpPr txBox="1">
            <a:spLocks/>
          </p:cNvSpPr>
          <p:nvPr/>
        </p:nvSpPr>
        <p:spPr>
          <a:xfrm>
            <a:off x="5307106" y="2937650"/>
            <a:ext cx="3513916" cy="119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spcBef>
                <a:spcPts val="600"/>
              </a:spcBef>
              <a:buClr>
                <a:srgbClr val="B5D4E9"/>
              </a:buClr>
              <a:buSzPts val="2200"/>
              <a:buFont typeface="Muli Light"/>
              <a:buNone/>
              <a:defRPr sz="2000">
                <a:solidFill>
                  <a:srgbClr val="7C7F91"/>
                </a:solidFill>
                <a:latin typeface="Muli Light"/>
                <a:ea typeface="華康細圓體" panose="02010609000101010101" pitchFamily="49" charset="-120"/>
                <a:cs typeface="Muli Light"/>
              </a:defRPr>
            </a:lvl1pPr>
            <a:lvl2pPr marL="914400" indent="-368300">
              <a:buClr>
                <a:srgbClr val="B5D4E9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</a:defRPr>
            </a:lvl2pPr>
            <a:lvl3pPr marL="1371600" indent="-368300">
              <a:buClr>
                <a:srgbClr val="B5D4E9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</a:defRPr>
            </a:lvl3pPr>
            <a:lvl4pPr marL="1828800" indent="-368300"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</a:defRPr>
            </a:lvl4pPr>
            <a:lvl5pPr marL="2286000" indent="-368300"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</a:defRPr>
            </a:lvl5pPr>
            <a:lvl6pPr marL="2743200" indent="-368300"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</a:defRPr>
            </a:lvl6pPr>
            <a:lvl7pPr marL="3200400" indent="-368300"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</a:defRPr>
            </a:lvl7pPr>
            <a:lvl8pPr marL="3657600" indent="-368300"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</a:defRPr>
            </a:lvl8pPr>
            <a:lvl9pPr marL="4114800" indent="-368300"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</a:defRPr>
            </a:lvl9pPr>
          </a:lstStyle>
          <a:p>
            <a:r>
              <a:rPr lang="zh-TW" altLang="en-US" dirty="0" smtClean="0">
                <a:ea typeface="標楷體" panose="03000509000000000000" pitchFamily="65" charset="-120"/>
              </a:rPr>
              <a:t>台灣：自</a:t>
            </a:r>
            <a:r>
              <a:rPr lang="zh-TW" altLang="en-US" dirty="0">
                <a:ea typeface="標楷體" panose="03000509000000000000" pitchFamily="65" charset="-120"/>
              </a:rPr>
              <a:t>中南部與小盤商</a:t>
            </a:r>
            <a:r>
              <a:rPr lang="zh-TW" altLang="en-US" dirty="0" smtClean="0">
                <a:ea typeface="標楷體" panose="03000509000000000000" pitchFamily="65" charset="-120"/>
              </a:rPr>
              <a:t>推廣</a:t>
            </a:r>
            <a:endParaRPr lang="en-US" altLang="zh-TW" dirty="0" smtClean="0">
              <a:ea typeface="標楷體" panose="03000509000000000000" pitchFamily="65" charset="-120"/>
            </a:endParaRPr>
          </a:p>
          <a:p>
            <a:r>
              <a:rPr lang="zh-TW" altLang="en-US" dirty="0" smtClean="0">
                <a:ea typeface="標楷體" panose="03000509000000000000" pitchFamily="65" charset="-120"/>
              </a:rPr>
              <a:t>提供誘因、保障</a:t>
            </a:r>
            <a:r>
              <a:rPr lang="zh-TW" altLang="en-US" dirty="0">
                <a:ea typeface="標楷體" panose="03000509000000000000" pitchFamily="65" charset="-120"/>
              </a:rPr>
              <a:t>利潤</a:t>
            </a:r>
          </a:p>
        </p:txBody>
      </p:sp>
      <p:sp>
        <p:nvSpPr>
          <p:cNvPr id="13" name="Shape 130"/>
          <p:cNvSpPr txBox="1">
            <a:spLocks/>
          </p:cNvSpPr>
          <p:nvPr/>
        </p:nvSpPr>
        <p:spPr>
          <a:xfrm>
            <a:off x="4724306" y="1905553"/>
            <a:ext cx="2384457" cy="69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5D4E9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pPr marL="0" indent="0">
              <a:buFont typeface="Muli Light"/>
              <a:buNone/>
            </a:pPr>
            <a:r>
              <a:rPr lang="zh-TW" altLang="en-US" sz="2000" dirty="0" smtClean="0">
                <a:ea typeface="標楷體" panose="03000509000000000000" pitchFamily="65" charset="-120"/>
              </a:rPr>
              <a:t>香港：代理銷售</a:t>
            </a:r>
            <a:endParaRPr lang="en-US" altLang="zh-TW" sz="2000" dirty="0" smtClean="0">
              <a:ea typeface="標楷體" panose="03000509000000000000" pitchFamily="65" charset="-120"/>
            </a:endParaRPr>
          </a:p>
          <a:p>
            <a:pPr marL="0" indent="0">
              <a:buFont typeface="Muli Light"/>
              <a:buNone/>
            </a:pPr>
            <a:r>
              <a:rPr lang="zh-TW" altLang="en-US" sz="2000" dirty="0" smtClean="0">
                <a:ea typeface="標楷體" panose="03000509000000000000" pitchFamily="65" charset="-120"/>
              </a:rPr>
              <a:t>行銷方式選擇重要</a:t>
            </a:r>
            <a:endParaRPr lang="en-US" altLang="zh-TW" sz="2000" dirty="0" smtClean="0">
              <a:ea typeface="標楷體" panose="03000509000000000000" pitchFamily="65" charset="-120"/>
            </a:endParaRPr>
          </a:p>
          <a:p>
            <a:pPr marL="0" indent="0">
              <a:buFont typeface="Muli Light"/>
              <a:buNone/>
            </a:pPr>
            <a:r>
              <a:rPr lang="zh-TW" altLang="en-US" sz="2000" dirty="0" smtClean="0">
                <a:ea typeface="標楷體" panose="03000509000000000000" pitchFamily="65" charset="-120"/>
              </a:rPr>
              <a:t>積極讓消費者了</a:t>
            </a:r>
            <a:r>
              <a:rPr lang="zh-TW" altLang="en-US" sz="2000" dirty="0">
                <a:ea typeface="標楷體" panose="03000509000000000000" pitchFamily="65" charset="-120"/>
              </a:rPr>
              <a:t>解</a:t>
            </a:r>
            <a:endParaRPr lang="en-US" altLang="zh-TW" sz="2000" dirty="0" smtClean="0">
              <a:ea typeface="標楷體" panose="03000509000000000000" pitchFamily="65" charset="-120"/>
            </a:endParaRPr>
          </a:p>
          <a:p>
            <a:pPr marL="0" indent="0">
              <a:buFont typeface="Muli Light"/>
              <a:buNone/>
            </a:pPr>
            <a:endParaRPr lang="zh-TW" altLang="en-US" sz="2000" dirty="0">
              <a:ea typeface="標楷體" panose="03000509000000000000" pitchFamily="65" charset="-120"/>
            </a:endParaRPr>
          </a:p>
        </p:txBody>
      </p:sp>
      <p:sp>
        <p:nvSpPr>
          <p:cNvPr id="14" name="Shape 130"/>
          <p:cNvSpPr txBox="1">
            <a:spLocks/>
          </p:cNvSpPr>
          <p:nvPr/>
        </p:nvSpPr>
        <p:spPr>
          <a:xfrm>
            <a:off x="6458056" y="821271"/>
            <a:ext cx="2362966" cy="69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5D4E9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pPr marL="0" indent="0">
              <a:buFont typeface="Muli Light"/>
              <a:buNone/>
            </a:pPr>
            <a:r>
              <a:rPr lang="zh-TW" altLang="en-US" sz="2000" dirty="0" smtClean="0">
                <a:ea typeface="標楷體" panose="03000509000000000000" pitchFamily="65" charset="-120"/>
              </a:rPr>
              <a:t>日本：</a:t>
            </a:r>
            <a:r>
              <a:rPr lang="en-US" altLang="zh-TW" sz="2000" dirty="0" smtClean="0">
                <a:ea typeface="標楷體" panose="03000509000000000000" pitchFamily="65" charset="-120"/>
              </a:rPr>
              <a:t>JPL</a:t>
            </a:r>
            <a:r>
              <a:rPr lang="zh-TW" altLang="en-US" sz="2000" dirty="0" smtClean="0">
                <a:ea typeface="標楷體" panose="03000509000000000000" pitchFamily="65" charset="-120"/>
              </a:rPr>
              <a:t>貼牌進入</a:t>
            </a:r>
            <a:endParaRPr lang="en-US" altLang="zh-TW" sz="2000" dirty="0" smtClean="0">
              <a:ea typeface="標楷體" panose="03000509000000000000" pitchFamily="65" charset="-120"/>
            </a:endParaRPr>
          </a:p>
          <a:p>
            <a:pPr marL="0" indent="0">
              <a:buFont typeface="Muli Light"/>
              <a:buNone/>
            </a:pPr>
            <a:r>
              <a:rPr lang="zh-TW" altLang="en-US" sz="2000" dirty="0" smtClean="0">
                <a:ea typeface="標楷體" panose="03000509000000000000" pitchFamily="65" charset="-120"/>
              </a:rPr>
              <a:t>與多通路合作</a:t>
            </a:r>
            <a:endParaRPr lang="zh-TW" altLang="en-US" sz="2000" dirty="0">
              <a:ea typeface="標楷體" panose="03000509000000000000" pitchFamily="65" charset="-120"/>
            </a:endParaRPr>
          </a:p>
        </p:txBody>
      </p:sp>
      <p:sp>
        <p:nvSpPr>
          <p:cNvPr id="15" name="Shape 174"/>
          <p:cNvSpPr/>
          <p:nvPr/>
        </p:nvSpPr>
        <p:spPr>
          <a:xfrm flipH="1">
            <a:off x="6913802" y="2354397"/>
            <a:ext cx="152400" cy="175494"/>
          </a:xfrm>
          <a:custGeom>
            <a:avLst/>
            <a:gdLst/>
            <a:ahLst/>
            <a:cxnLst/>
            <a:rect l="0" t="0" r="0" b="0"/>
            <a:pathLst>
              <a:path w="6650" h="4981" extrusionOk="0">
                <a:moveTo>
                  <a:pt x="4900" y="420"/>
                </a:moveTo>
                <a:cubicBezTo>
                  <a:pt x="3893" y="-1090"/>
                  <a:pt x="-452" y="2754"/>
                  <a:pt x="831" y="4038"/>
                </a:cubicBezTo>
                <a:cubicBezTo>
                  <a:pt x="2195" y="5403"/>
                  <a:pt x="6716" y="1785"/>
                  <a:pt x="5352" y="420"/>
                </a:cubicBezTo>
                <a:cubicBezTo>
                  <a:pt x="3838" y="-1095"/>
                  <a:pt x="-1135" y="2975"/>
                  <a:pt x="379" y="4490"/>
                </a:cubicBezTo>
                <a:cubicBezTo>
                  <a:pt x="1952" y="6064"/>
                  <a:pt x="7831" y="2898"/>
                  <a:pt x="6257" y="1325"/>
                </a:cubicBezTo>
                <a:cubicBezTo>
                  <a:pt x="5583" y="651"/>
                  <a:pt x="4218" y="1555"/>
                  <a:pt x="3544" y="2229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" name="Shape 130"/>
          <p:cNvSpPr txBox="1">
            <a:spLocks/>
          </p:cNvSpPr>
          <p:nvPr/>
        </p:nvSpPr>
        <p:spPr>
          <a:xfrm>
            <a:off x="1560479" y="1299601"/>
            <a:ext cx="1964012" cy="69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5D4E9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pPr marL="0" indent="0">
              <a:buFont typeface="Muli Light"/>
              <a:buNone/>
            </a:pPr>
            <a:r>
              <a:rPr lang="zh-TW" altLang="en-US" sz="2000" dirty="0" smtClean="0">
                <a:ea typeface="標楷體" panose="03000509000000000000" pitchFamily="65" charset="-120"/>
              </a:rPr>
              <a:t>美國：未來考慮通路商貼牌</a:t>
            </a:r>
          </a:p>
        </p:txBody>
      </p:sp>
      <p:sp>
        <p:nvSpPr>
          <p:cNvPr id="17" name="Shape 130"/>
          <p:cNvSpPr txBox="1">
            <a:spLocks/>
          </p:cNvSpPr>
          <p:nvPr/>
        </p:nvSpPr>
        <p:spPr>
          <a:xfrm>
            <a:off x="2782481" y="2097879"/>
            <a:ext cx="1969825" cy="864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5D4E9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pPr marL="0" indent="0">
              <a:buFont typeface="Muli Light"/>
              <a:buNone/>
            </a:pPr>
            <a:r>
              <a:rPr lang="zh-TW" altLang="en-US" sz="2000" dirty="0" smtClean="0">
                <a:ea typeface="標楷體" panose="03000509000000000000" pitchFamily="65" charset="-120"/>
              </a:rPr>
              <a:t>歐</a:t>
            </a:r>
            <a:r>
              <a:rPr lang="zh-TW" altLang="en-US" sz="2000" dirty="0">
                <a:ea typeface="標楷體" panose="03000509000000000000" pitchFamily="65" charset="-120"/>
              </a:rPr>
              <a:t>洲</a:t>
            </a:r>
            <a:r>
              <a:rPr lang="zh-TW" altLang="en-US" sz="2000" dirty="0" smtClean="0">
                <a:ea typeface="標楷體" panose="03000509000000000000" pitchFamily="65" charset="-120"/>
              </a:rPr>
              <a:t>：</a:t>
            </a:r>
            <a:r>
              <a:rPr lang="en-US" altLang="zh-TW" sz="2000" dirty="0" smtClean="0">
                <a:ea typeface="標楷體" panose="03000509000000000000" pitchFamily="65" charset="-120"/>
              </a:rPr>
              <a:t>JPI</a:t>
            </a:r>
            <a:r>
              <a:rPr lang="zh-TW" altLang="en-US" sz="2000" dirty="0" smtClean="0">
                <a:ea typeface="標楷體" panose="03000509000000000000" pitchFamily="65" charset="-120"/>
              </a:rPr>
              <a:t>合作銷售、貼牌為主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DDED4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590925" y="866384"/>
            <a:ext cx="8171736" cy="3892835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title" idx="4294967295"/>
          </p:nvPr>
        </p:nvSpPr>
        <p:spPr>
          <a:xfrm>
            <a:off x="0" y="206375"/>
            <a:ext cx="7362825" cy="5175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>
                <a:solidFill>
                  <a:srgbClr val="FFFFFF"/>
                </a:solidFill>
              </a:rPr>
              <a:t>產品不同需求階段性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7164899" y="3027703"/>
            <a:ext cx="224293" cy="202493"/>
          </a:xfrm>
          <a:custGeom>
            <a:avLst/>
            <a:gdLst/>
            <a:ahLst/>
            <a:cxnLst/>
            <a:rect l="0" t="0" r="0" b="0"/>
            <a:pathLst>
              <a:path w="11822" h="10673" extrusionOk="0">
                <a:moveTo>
                  <a:pt x="8204" y="3117"/>
                </a:moveTo>
                <a:cubicBezTo>
                  <a:pt x="6622" y="2439"/>
                  <a:pt x="6752" y="1590"/>
                  <a:pt x="5039" y="1761"/>
                </a:cubicBezTo>
                <a:cubicBezTo>
                  <a:pt x="2939" y="1971"/>
                  <a:pt x="3451" y="6702"/>
                  <a:pt x="5039" y="8091"/>
                </a:cubicBezTo>
                <a:cubicBezTo>
                  <a:pt x="6800" y="9632"/>
                  <a:pt x="11822" y="8623"/>
                  <a:pt x="11822" y="6283"/>
                </a:cubicBezTo>
                <a:cubicBezTo>
                  <a:pt x="11822" y="3774"/>
                  <a:pt x="7797" y="1225"/>
                  <a:pt x="5491" y="2213"/>
                </a:cubicBezTo>
                <a:cubicBezTo>
                  <a:pt x="3132" y="3224"/>
                  <a:pt x="-1298" y="6276"/>
                  <a:pt x="517" y="8091"/>
                </a:cubicBezTo>
                <a:cubicBezTo>
                  <a:pt x="2236" y="9810"/>
                  <a:pt x="5855" y="10515"/>
                  <a:pt x="7752" y="8996"/>
                </a:cubicBezTo>
                <a:cubicBezTo>
                  <a:pt x="10000" y="7196"/>
                  <a:pt x="9035" y="2278"/>
                  <a:pt x="6848" y="404"/>
                </a:cubicBezTo>
                <a:cubicBezTo>
                  <a:pt x="4238" y="-1833"/>
                  <a:pt x="-1630" y="5859"/>
                  <a:pt x="517" y="8543"/>
                </a:cubicBezTo>
                <a:cubicBezTo>
                  <a:pt x="2589" y="11132"/>
                  <a:pt x="9093" y="11562"/>
                  <a:pt x="10465" y="8543"/>
                </a:cubicBezTo>
                <a:cubicBezTo>
                  <a:pt x="11570" y="6112"/>
                  <a:pt x="10093" y="2745"/>
                  <a:pt x="8204" y="856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/>
          <p:nvPr/>
        </p:nvSpPr>
        <p:spPr>
          <a:xfrm>
            <a:off x="5084040" y="2079042"/>
            <a:ext cx="216800" cy="241250"/>
          </a:xfrm>
          <a:custGeom>
            <a:avLst/>
            <a:gdLst/>
            <a:ahLst/>
            <a:cxnLst/>
            <a:rect l="0" t="0" r="0" b="0"/>
            <a:pathLst>
              <a:path w="8672" h="9650" extrusionOk="0">
                <a:moveTo>
                  <a:pt x="4370" y="1808"/>
                </a:moveTo>
                <a:cubicBezTo>
                  <a:pt x="1816" y="2173"/>
                  <a:pt x="1017" y="8679"/>
                  <a:pt x="3465" y="9495"/>
                </a:cubicBezTo>
                <a:cubicBezTo>
                  <a:pt x="5329" y="10116"/>
                  <a:pt x="7749" y="8170"/>
                  <a:pt x="8439" y="6330"/>
                </a:cubicBezTo>
                <a:cubicBezTo>
                  <a:pt x="9320" y="3981"/>
                  <a:pt x="6878" y="0"/>
                  <a:pt x="4370" y="0"/>
                </a:cubicBezTo>
                <a:cubicBezTo>
                  <a:pt x="1318" y="0"/>
                  <a:pt x="-1630" y="7458"/>
                  <a:pt x="1204" y="8591"/>
                </a:cubicBezTo>
                <a:cubicBezTo>
                  <a:pt x="3071" y="9338"/>
                  <a:pt x="5661" y="8657"/>
                  <a:pt x="7083" y="7235"/>
                </a:cubicBezTo>
                <a:cubicBezTo>
                  <a:pt x="8255" y="6063"/>
                  <a:pt x="8378" y="3297"/>
                  <a:pt x="7083" y="2261"/>
                </a:cubicBezTo>
                <a:cubicBezTo>
                  <a:pt x="5431" y="939"/>
                  <a:pt x="2022" y="1021"/>
                  <a:pt x="752" y="2713"/>
                </a:cubicBezTo>
                <a:cubicBezTo>
                  <a:pt x="-271" y="4077"/>
                  <a:pt x="2716" y="5917"/>
                  <a:pt x="4370" y="6330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/>
          <p:nvPr/>
        </p:nvSpPr>
        <p:spPr>
          <a:xfrm>
            <a:off x="6046549" y="2718088"/>
            <a:ext cx="195425" cy="189425"/>
          </a:xfrm>
          <a:custGeom>
            <a:avLst/>
            <a:gdLst/>
            <a:ahLst/>
            <a:cxnLst/>
            <a:rect l="0" t="0" r="0" b="0"/>
            <a:pathLst>
              <a:path w="7817" h="7577" extrusionOk="0">
                <a:moveTo>
                  <a:pt x="7030" y="881"/>
                </a:moveTo>
                <a:cubicBezTo>
                  <a:pt x="4622" y="-82"/>
                  <a:pt x="433" y="5656"/>
                  <a:pt x="2508" y="7212"/>
                </a:cubicBezTo>
                <a:cubicBezTo>
                  <a:pt x="4456" y="8673"/>
                  <a:pt x="7399" y="1518"/>
                  <a:pt x="5221" y="429"/>
                </a:cubicBezTo>
                <a:cubicBezTo>
                  <a:pt x="2902" y="-730"/>
                  <a:pt x="-1707" y="5796"/>
                  <a:pt x="700" y="6759"/>
                </a:cubicBezTo>
                <a:cubicBezTo>
                  <a:pt x="3478" y="7870"/>
                  <a:pt x="8819" y="3557"/>
                  <a:pt x="7482" y="881"/>
                </a:cubicBezTo>
                <a:cubicBezTo>
                  <a:pt x="6583" y="-918"/>
                  <a:pt x="2638" y="513"/>
                  <a:pt x="1604" y="2238"/>
                </a:cubicBezTo>
                <a:cubicBezTo>
                  <a:pt x="999" y="3248"/>
                  <a:pt x="2688" y="4951"/>
                  <a:pt x="3865" y="4951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" name="Shape 130"/>
          <p:cNvSpPr txBox="1">
            <a:spLocks/>
          </p:cNvSpPr>
          <p:nvPr/>
        </p:nvSpPr>
        <p:spPr>
          <a:xfrm>
            <a:off x="4705994" y="3005259"/>
            <a:ext cx="3339920" cy="810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spcBef>
                <a:spcPts val="600"/>
              </a:spcBef>
              <a:buClr>
                <a:srgbClr val="B5D4E9"/>
              </a:buClr>
              <a:buSzPts val="2200"/>
              <a:buFont typeface="Muli Light"/>
              <a:buNone/>
              <a:defRPr sz="2000">
                <a:solidFill>
                  <a:srgbClr val="7C7F91"/>
                </a:solidFill>
                <a:latin typeface="Muli Light"/>
                <a:ea typeface="華康細圓體" panose="02010609000101010101" pitchFamily="49" charset="-120"/>
                <a:cs typeface="Muli Light"/>
              </a:defRPr>
            </a:lvl1pPr>
            <a:lvl2pPr marL="914400" indent="-368300">
              <a:buClr>
                <a:srgbClr val="B5D4E9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</a:defRPr>
            </a:lvl2pPr>
            <a:lvl3pPr marL="1371600" indent="-368300">
              <a:buClr>
                <a:srgbClr val="B5D4E9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</a:defRPr>
            </a:lvl3pPr>
            <a:lvl4pPr marL="1828800" indent="-368300"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</a:defRPr>
            </a:lvl4pPr>
            <a:lvl5pPr marL="2286000" indent="-368300"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</a:defRPr>
            </a:lvl5pPr>
            <a:lvl6pPr marL="2743200" indent="-368300"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</a:defRPr>
            </a:lvl6pPr>
            <a:lvl7pPr marL="3200400" indent="-368300"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</a:defRPr>
            </a:lvl7pPr>
            <a:lvl8pPr marL="3657600" indent="-368300"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</a:defRPr>
            </a:lvl8pPr>
            <a:lvl9pPr marL="4114800" indent="-368300"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</a:defRPr>
            </a:lvl9pPr>
          </a:lstStyle>
          <a:p>
            <a:r>
              <a:rPr lang="zh-TW" altLang="en-US" dirty="0" smtClean="0">
                <a:ea typeface="標楷體" panose="03000509000000000000" pitchFamily="65" charset="-120"/>
              </a:rPr>
              <a:t>印度、印尼：鉛筆刀需求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15" name="Shape 174"/>
          <p:cNvSpPr/>
          <p:nvPr/>
        </p:nvSpPr>
        <p:spPr>
          <a:xfrm flipH="1">
            <a:off x="6810836" y="2592144"/>
            <a:ext cx="152400" cy="175494"/>
          </a:xfrm>
          <a:custGeom>
            <a:avLst/>
            <a:gdLst/>
            <a:ahLst/>
            <a:cxnLst/>
            <a:rect l="0" t="0" r="0" b="0"/>
            <a:pathLst>
              <a:path w="6650" h="4981" extrusionOk="0">
                <a:moveTo>
                  <a:pt x="4900" y="420"/>
                </a:moveTo>
                <a:cubicBezTo>
                  <a:pt x="3893" y="-1090"/>
                  <a:pt x="-452" y="2754"/>
                  <a:pt x="831" y="4038"/>
                </a:cubicBezTo>
                <a:cubicBezTo>
                  <a:pt x="2195" y="5403"/>
                  <a:pt x="6716" y="1785"/>
                  <a:pt x="5352" y="420"/>
                </a:cubicBezTo>
                <a:cubicBezTo>
                  <a:pt x="3838" y="-1095"/>
                  <a:pt x="-1135" y="2975"/>
                  <a:pt x="379" y="4490"/>
                </a:cubicBezTo>
                <a:cubicBezTo>
                  <a:pt x="1952" y="6064"/>
                  <a:pt x="7831" y="2898"/>
                  <a:pt x="6257" y="1325"/>
                </a:cubicBezTo>
                <a:cubicBezTo>
                  <a:pt x="5583" y="651"/>
                  <a:pt x="4218" y="1555"/>
                  <a:pt x="3544" y="2229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Shape 130"/>
          <p:cNvSpPr txBox="1">
            <a:spLocks/>
          </p:cNvSpPr>
          <p:nvPr/>
        </p:nvSpPr>
        <p:spPr>
          <a:xfrm>
            <a:off x="2914336" y="1895986"/>
            <a:ext cx="2386504" cy="59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5D4E9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pPr marL="0" indent="0">
              <a:buFont typeface="Muli Light"/>
              <a:buNone/>
            </a:pPr>
            <a:r>
              <a:rPr lang="zh-TW" altLang="en-US" sz="2000" dirty="0" smtClean="0">
                <a:ea typeface="標楷體" panose="03000509000000000000" pitchFamily="65" charset="-120"/>
              </a:rPr>
              <a:t>阿拉伯國家：圖釘</a:t>
            </a:r>
          </a:p>
        </p:txBody>
      </p:sp>
      <p:sp>
        <p:nvSpPr>
          <p:cNvPr id="19" name="Shape 130"/>
          <p:cNvSpPr txBox="1">
            <a:spLocks/>
          </p:cNvSpPr>
          <p:nvPr/>
        </p:nvSpPr>
        <p:spPr>
          <a:xfrm>
            <a:off x="6963236" y="2052084"/>
            <a:ext cx="1747928" cy="810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spcBef>
                <a:spcPts val="600"/>
              </a:spcBef>
              <a:buClr>
                <a:srgbClr val="B5D4E9"/>
              </a:buClr>
              <a:buSzPts val="2200"/>
              <a:buFont typeface="Muli Light"/>
              <a:buNone/>
              <a:defRPr sz="2000">
                <a:solidFill>
                  <a:srgbClr val="7C7F91"/>
                </a:solidFill>
                <a:latin typeface="Muli Light"/>
                <a:ea typeface="華康細圓體" panose="02010609000101010101" pitchFamily="49" charset="-120"/>
                <a:cs typeface="Muli Light"/>
              </a:defRPr>
            </a:lvl1pPr>
            <a:lvl2pPr marL="914400" indent="-368300">
              <a:buClr>
                <a:srgbClr val="B5D4E9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</a:defRPr>
            </a:lvl2pPr>
            <a:lvl3pPr marL="1371600" indent="-368300">
              <a:buClr>
                <a:srgbClr val="B5D4E9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</a:defRPr>
            </a:lvl3pPr>
            <a:lvl4pPr marL="1828800" indent="-368300"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</a:defRPr>
            </a:lvl4pPr>
            <a:lvl5pPr marL="2286000" indent="-368300"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</a:defRPr>
            </a:lvl5pPr>
            <a:lvl6pPr marL="2743200" indent="-368300"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</a:defRPr>
            </a:lvl6pPr>
            <a:lvl7pPr marL="3200400" indent="-368300"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</a:defRPr>
            </a:lvl7pPr>
            <a:lvl8pPr marL="3657600" indent="-368300"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</a:defRPr>
            </a:lvl8pPr>
            <a:lvl9pPr marL="4114800" indent="-368300"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</a:defRPr>
            </a:lvl9pPr>
          </a:lstStyle>
          <a:p>
            <a:r>
              <a:rPr lang="zh-TW" altLang="en-US" dirty="0" smtClean="0">
                <a:ea typeface="標楷體" panose="03000509000000000000" pitchFamily="65" charset="-120"/>
              </a:rPr>
              <a:t>馬來西亞設廠</a:t>
            </a:r>
            <a:endParaRPr lang="en-US" altLang="zh-TW" dirty="0" smtClean="0">
              <a:ea typeface="標楷體" panose="03000509000000000000" pitchFamily="65" charset="-120"/>
            </a:endParaRPr>
          </a:p>
          <a:p>
            <a:r>
              <a:rPr lang="zh-TW" altLang="en-US" dirty="0" smtClean="0">
                <a:ea typeface="標楷體" panose="03000509000000000000" pitchFamily="65" charset="-120"/>
              </a:rPr>
              <a:t>就近服務</a:t>
            </a:r>
            <a:r>
              <a:rPr lang="zh-TW" altLang="en-US" dirty="0">
                <a:ea typeface="標楷體" panose="03000509000000000000" pitchFamily="65" charset="-120"/>
              </a:rPr>
              <a:t>客戶</a:t>
            </a:r>
          </a:p>
        </p:txBody>
      </p:sp>
    </p:spTree>
    <p:extLst>
      <p:ext uri="{BB962C8B-B14F-4D97-AF65-F5344CB8AC3E}">
        <p14:creationId xmlns:p14="http://schemas.microsoft.com/office/powerpoint/2010/main" val="126625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25652" t="10909" r="27163" b="9892"/>
          <a:stretch/>
        </p:blipFill>
        <p:spPr>
          <a:xfrm>
            <a:off x="2465293" y="107577"/>
            <a:ext cx="3603811" cy="483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17" name="Shape 129"/>
          <p:cNvSpPr txBox="1">
            <a:spLocks/>
          </p:cNvSpPr>
          <p:nvPr/>
        </p:nvSpPr>
        <p:spPr>
          <a:xfrm>
            <a:off x="812312" y="128855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DDDAA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DDDAA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DDDAA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DDDAA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DDDAA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DDDAA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DDDAA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DDDAA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FDDDAA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l">
              <a:buClr>
                <a:srgbClr val="000000"/>
              </a:buClr>
              <a:buFont typeface="Arial"/>
              <a:buNone/>
            </a:pPr>
            <a:r>
              <a:rPr lang="zh-TW" altLang="en-US" b="0" dirty="0" smtClean="0">
                <a:solidFill>
                  <a:schemeClr val="tx1"/>
                </a:solidFill>
                <a:ea typeface="標楷體" panose="03000509000000000000" pitchFamily="65" charset="-120"/>
                <a:sym typeface="Arial"/>
              </a:rPr>
              <a:t>未來展望與合作關係</a:t>
            </a:r>
            <a:endParaRPr lang="zh-TW" altLang="en-US" b="0" dirty="0">
              <a:solidFill>
                <a:schemeClr val="tx1"/>
              </a:solidFill>
              <a:ea typeface="標楷體" panose="03000509000000000000" pitchFamily="65" charset="-120"/>
              <a:sym typeface="Arial"/>
            </a:endParaRPr>
          </a:p>
        </p:txBody>
      </p:sp>
      <p:sp>
        <p:nvSpPr>
          <p:cNvPr id="18" name="Shape 130"/>
          <p:cNvSpPr txBox="1">
            <a:spLocks/>
          </p:cNvSpPr>
          <p:nvPr/>
        </p:nvSpPr>
        <p:spPr>
          <a:xfrm>
            <a:off x="890300" y="2398305"/>
            <a:ext cx="4177000" cy="691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Bef>
                <a:spcPts val="600"/>
              </a:spcBef>
              <a:buClr>
                <a:srgbClr val="F0C3A3"/>
              </a:buClr>
              <a:buFont typeface="Arial" panose="020B0604020202020204" pitchFamily="34" charset="0"/>
              <a:buChar char="•"/>
            </a:pPr>
            <a:endParaRPr lang="zh-TW" altLang="en-US" sz="2000" dirty="0">
              <a:ea typeface="標楷體" panose="03000509000000000000" pitchFamily="65" charset="-120"/>
            </a:endParaRPr>
          </a:p>
        </p:txBody>
      </p:sp>
      <p:sp>
        <p:nvSpPr>
          <p:cNvPr id="6" name="Shape 110"/>
          <p:cNvSpPr txBox="1">
            <a:spLocks/>
          </p:cNvSpPr>
          <p:nvPr/>
        </p:nvSpPr>
        <p:spPr>
          <a:xfrm>
            <a:off x="890300" y="843256"/>
            <a:ext cx="6698179" cy="339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 b="0" i="0" u="none" strike="noStrike" cap="none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pPr marL="342900" indent="-342900">
              <a:buClr>
                <a:srgbClr val="F0C3A3"/>
              </a:buClr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與</a:t>
            </a:r>
            <a:r>
              <a:rPr lang="en-US" altLang="zh-TW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JPL</a:t>
            </a:r>
            <a:r>
              <a:rPr lang="zh-TW" altLang="en-US" sz="2000" dirty="0">
                <a:solidFill>
                  <a:schemeClr val="tx1"/>
                </a:solidFill>
                <a:ea typeface="標楷體" panose="03000509000000000000" pitchFamily="65" charset="-120"/>
              </a:rPr>
              <a:t>合作長尾夾、釘書機</a:t>
            </a:r>
            <a:endParaRPr lang="en-US" altLang="zh-TW" sz="200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800100" lvl="4" indent="-342900">
              <a:spcBef>
                <a:spcPts val="600"/>
              </a:spcBef>
              <a:buClr>
                <a:srgbClr val="F0C3A3"/>
              </a:buClr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ea typeface="標楷體" panose="03000509000000000000" pitchFamily="65" charset="-120"/>
              </a:rPr>
              <a:t>順德金屬文具技術及模具</a:t>
            </a: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專利</a:t>
            </a:r>
            <a:endParaRPr lang="en-US" altLang="zh-TW" sz="20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1257300" lvl="5" indent="-342900">
              <a:spcBef>
                <a:spcPts val="600"/>
              </a:spcBef>
              <a:buClr>
                <a:srgbClr val="F0C3A3"/>
              </a:buClr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促使</a:t>
            </a:r>
            <a:r>
              <a:rPr lang="en-US" altLang="zh-TW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JPL</a:t>
            </a: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同意貼牌</a:t>
            </a:r>
            <a:endParaRPr lang="en-US" altLang="zh-TW" sz="20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800100" lvl="4" indent="-342900">
              <a:spcBef>
                <a:spcPts val="600"/>
              </a:spcBef>
              <a:buClr>
                <a:srgbClr val="F0C3A3"/>
              </a:buClr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向</a:t>
            </a:r>
            <a:r>
              <a:rPr lang="en-US" altLang="zh-TW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JPL</a:t>
            </a: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學習產品設計</a:t>
            </a:r>
            <a:endParaRPr lang="en-US" altLang="zh-TW" sz="20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800100" lvl="4" indent="-342900">
              <a:spcBef>
                <a:spcPts val="600"/>
              </a:spcBef>
              <a:buClr>
                <a:srgbClr val="F0C3A3"/>
              </a:buClr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轉向</a:t>
            </a:r>
            <a:r>
              <a:rPr lang="en-US" altLang="zh-TW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OBM</a:t>
            </a: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發展</a:t>
            </a:r>
            <a:endParaRPr lang="zh-TW" altLang="en-US" sz="200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342900" indent="-342900">
              <a:buClr>
                <a:srgbClr val="F0C3A3"/>
              </a:buClr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合作黏貼帶</a:t>
            </a:r>
            <a:endParaRPr lang="en-US" altLang="zh-TW" sz="20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800100" lvl="1" indent="-342900">
              <a:buClr>
                <a:srgbClr val="F0C3A3"/>
              </a:buClr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成長階段產品</a:t>
            </a:r>
            <a:endParaRPr lang="en-US" altLang="zh-TW" sz="20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342900" indent="-342900">
              <a:buClr>
                <a:srgbClr val="F0C3A3"/>
              </a:buClr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修正</a:t>
            </a:r>
            <a:r>
              <a:rPr lang="zh-TW" altLang="en-US" sz="2000" dirty="0">
                <a:solidFill>
                  <a:schemeClr val="tx1"/>
                </a:solidFill>
                <a:ea typeface="標楷體" panose="03000509000000000000" pitchFamily="65" charset="-120"/>
              </a:rPr>
              <a:t>帶</a:t>
            </a: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競爭</a:t>
            </a:r>
            <a:endParaRPr lang="en-US" altLang="zh-TW" sz="20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800100" lvl="1" indent="-342900">
              <a:buClr>
                <a:srgbClr val="F0C3A3"/>
              </a:buClr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JPL</a:t>
            </a:r>
            <a:r>
              <a:rPr lang="zh-TW" altLang="en-US" sz="2000" dirty="0">
                <a:solidFill>
                  <a:schemeClr val="tx1"/>
                </a:solidFill>
                <a:ea typeface="標楷體" panose="03000509000000000000" pitchFamily="65" charset="-120"/>
              </a:rPr>
              <a:t>修正</a:t>
            </a: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關係、減少採購</a:t>
            </a:r>
            <a:endParaRPr lang="en-US" altLang="zh-TW" sz="20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800100" lvl="1" indent="-342900">
              <a:buClr>
                <a:srgbClr val="F0C3A3"/>
              </a:buClr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OEM</a:t>
            </a: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下降→其他地區</a:t>
            </a:r>
            <a:r>
              <a:rPr lang="en-US" altLang="zh-TW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OEM</a:t>
            </a: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取代</a:t>
            </a:r>
            <a:endParaRPr lang="zh-TW" altLang="en-US" sz="20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2353" t="46187" r="32571" b="22092"/>
          <a:stretch/>
        </p:blipFill>
        <p:spPr>
          <a:xfrm>
            <a:off x="4755685" y="1965792"/>
            <a:ext cx="4216556" cy="194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7005" y="637576"/>
            <a:ext cx="8229600" cy="857250"/>
          </a:xfrm>
        </p:spPr>
        <p:txBody>
          <a:bodyPr/>
          <a:lstStyle/>
          <a:p>
            <a:r>
              <a:rPr lang="en-US" altLang="zh-TW" dirty="0" smtClean="0"/>
              <a:t>  </a:t>
            </a:r>
            <a:r>
              <a:rPr lang="zh-TW" altLang="en-US" dirty="0" smtClean="0"/>
              <a:t>為什麼要挑修正帶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241" y="1831587"/>
            <a:ext cx="2475191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ctrTitle" idx="4294967295"/>
          </p:nvPr>
        </p:nvSpPr>
        <p:spPr>
          <a:xfrm>
            <a:off x="672353" y="766203"/>
            <a:ext cx="6594475" cy="7461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 smtClean="0"/>
              <a:t>國際文具業概況</a:t>
            </a:r>
            <a:endParaRPr sz="3600" dirty="0"/>
          </a:p>
        </p:txBody>
      </p:sp>
      <p:sp>
        <p:nvSpPr>
          <p:cNvPr id="81" name="Shape 81"/>
          <p:cNvSpPr txBox="1">
            <a:spLocks noGrp="1"/>
          </p:cNvSpPr>
          <p:nvPr>
            <p:ph type="subTitle" idx="4294967295"/>
          </p:nvPr>
        </p:nvSpPr>
        <p:spPr>
          <a:xfrm>
            <a:off x="672353" y="1758670"/>
            <a:ext cx="6594475" cy="1381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b="1" dirty="0" smtClean="0"/>
              <a:t>2003-2010</a:t>
            </a:r>
            <a:r>
              <a:rPr lang="zh-TW" altLang="en-US" b="1" dirty="0" smtClean="0"/>
              <a:t>穩定成長</a:t>
            </a:r>
            <a:endParaRPr lang="en-US" altLang="zh-TW" b="1" dirty="0" smtClean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b="1" dirty="0" smtClean="0"/>
              <a:t>主要市場：美</a:t>
            </a:r>
            <a:r>
              <a:rPr lang="zh-TW" altLang="en-US" b="1" dirty="0"/>
              <a:t>洲</a:t>
            </a:r>
            <a:r>
              <a:rPr lang="zh-TW" altLang="en-US" b="1" dirty="0" smtClean="0"/>
              <a:t>、亞洲、歐洲</a:t>
            </a:r>
            <a:endParaRPr lang="en-US" altLang="zh-TW" b="1" dirty="0" smtClean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b="1" dirty="0" smtClean="0"/>
              <a:t>亞洲市場排名：中國、日本、印度，台</a:t>
            </a:r>
            <a:r>
              <a:rPr lang="zh-TW" altLang="en-US" b="1" dirty="0"/>
              <a:t>列</a:t>
            </a:r>
            <a:r>
              <a:rPr lang="zh-TW" altLang="en-US" b="1" dirty="0" smtClean="0"/>
              <a:t>第七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3" name="矩形 2"/>
          <p:cNvSpPr/>
          <p:nvPr/>
        </p:nvSpPr>
        <p:spPr>
          <a:xfrm>
            <a:off x="1066800" y="1507474"/>
            <a:ext cx="67726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個案問題</a:t>
            </a:r>
            <a:r>
              <a:rPr lang="en-US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1: </a:t>
            </a:r>
            <a:r>
              <a:rPr lang="zh-TW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順</a:t>
            </a:r>
            <a:r>
              <a:rPr lang="zh-TW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德所遇到的企業危機為何</a:t>
            </a:r>
            <a:r>
              <a:rPr lang="en-US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endParaRPr lang="zh-TW" altLang="zh-TW" sz="2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zh-TW" altLang="zh-TW" sz="26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6800" y="2400026"/>
            <a:ext cx="67726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1983</a:t>
            </a:r>
            <a:r>
              <a:rPr lang="zh-TW" altLang="en-US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矩形 4"/>
          <p:cNvSpPr/>
          <p:nvPr/>
        </p:nvSpPr>
        <p:spPr>
          <a:xfrm>
            <a:off x="1066800" y="2800135"/>
            <a:ext cx="67726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1990</a:t>
            </a:r>
            <a:r>
              <a:rPr lang="zh-TW" altLang="en-US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矩形 5"/>
          <p:cNvSpPr/>
          <p:nvPr/>
        </p:nvSpPr>
        <p:spPr>
          <a:xfrm>
            <a:off x="1066800" y="3200244"/>
            <a:ext cx="67726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2000</a:t>
            </a:r>
            <a:r>
              <a:rPr lang="zh-TW" altLang="en-US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082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pic>
        <p:nvPicPr>
          <p:cNvPr id="1026" name="Picture 2" descr="äº§åçå½å¨æçè®º(Product Life Cycle)å¾ä¾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57" y="966323"/>
            <a:ext cx="6469343" cy="393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268070" y="636494"/>
            <a:ext cx="4814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 Life Cycle (PLC) Raymond Vernon (1966)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>
            <a:off x="2268070" y="1622612"/>
            <a:ext cx="842683" cy="10309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1246093" y="1304877"/>
            <a:ext cx="1246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1983</a:t>
            </a:r>
            <a:r>
              <a:rPr lang="zh-TW" altLang="en-US" sz="2000" dirty="0" smtClean="0">
                <a:solidFill>
                  <a:srgbClr val="FF0000"/>
                </a:solidFill>
              </a:rPr>
              <a:t>年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775013" y="1704987"/>
            <a:ext cx="1246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1990</a:t>
            </a:r>
            <a:r>
              <a:rPr lang="zh-TW" altLang="en-US" sz="2000" dirty="0" smtClean="0">
                <a:solidFill>
                  <a:srgbClr val="FF0000"/>
                </a:solidFill>
              </a:rPr>
              <a:t>年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4944035" y="2105097"/>
            <a:ext cx="32683" cy="5484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6334871" y="2423772"/>
            <a:ext cx="1246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2000</a:t>
            </a:r>
            <a:r>
              <a:rPr lang="zh-TW" altLang="en-US" sz="2000" dirty="0" smtClean="0">
                <a:solidFill>
                  <a:srgbClr val="FF0000"/>
                </a:solidFill>
              </a:rPr>
              <a:t>年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 flipH="1">
            <a:off x="6436660" y="2823882"/>
            <a:ext cx="197222" cy="3765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9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sp>
        <p:nvSpPr>
          <p:cNvPr id="3" name="矩形 2"/>
          <p:cNvSpPr/>
          <p:nvPr/>
        </p:nvSpPr>
        <p:spPr>
          <a:xfrm>
            <a:off x="370040" y="799396"/>
            <a:ext cx="8503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產品創新與網路外部性</a:t>
            </a:r>
            <a:r>
              <a:rPr lang="en-US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800" dirty="0" err="1"/>
              <a:t>Liebowitz</a:t>
            </a:r>
            <a:r>
              <a:rPr lang="en-US" altLang="zh-TW" sz="2800" dirty="0"/>
              <a:t> and </a:t>
            </a:r>
            <a:r>
              <a:rPr lang="en-US" altLang="zh-TW" sz="2800" dirty="0" smtClean="0"/>
              <a:t>Margolis, 1994</a:t>
            </a:r>
            <a:r>
              <a:rPr lang="en-US" altLang="zh-TW" sz="2800" dirty="0"/>
              <a:t> </a:t>
            </a:r>
            <a:r>
              <a:rPr lang="en-US" altLang="zh-TW" sz="2800" dirty="0" smtClean="0"/>
              <a:t>)</a:t>
            </a:r>
            <a:endParaRPr lang="en-US" altLang="zh-TW" sz="26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4" name="群組 20"/>
          <p:cNvGrpSpPr/>
          <p:nvPr/>
        </p:nvGrpSpPr>
        <p:grpSpPr>
          <a:xfrm>
            <a:off x="659109" y="1673596"/>
            <a:ext cx="7730767" cy="3096422"/>
            <a:chOff x="822325" y="3429000"/>
            <a:chExt cx="5909865" cy="2917825"/>
          </a:xfrm>
        </p:grpSpPr>
        <p:sp>
          <p:nvSpPr>
            <p:cNvPr id="5" name="Rectangle 21"/>
            <p:cNvSpPr/>
            <p:nvPr/>
          </p:nvSpPr>
          <p:spPr>
            <a:xfrm>
              <a:off x="822325" y="3429000"/>
              <a:ext cx="5807075" cy="29178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zh-TW" altLang="zh-TW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798156" y="3601453"/>
              <a:ext cx="4934034" cy="2458867"/>
              <a:chOff x="2200" y="4645"/>
              <a:chExt cx="12821" cy="4287"/>
            </a:xfrm>
            <a:solidFill>
              <a:schemeClr val="bg1">
                <a:lumMod val="95000"/>
              </a:schemeClr>
            </a:solidFill>
          </p:grpSpPr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2214" y="5033"/>
                <a:ext cx="0" cy="327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 rot="-5400000">
                <a:off x="3966" y="6552"/>
                <a:ext cx="0" cy="3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Text Box 10"/>
              <p:cNvSpPr txBox="1">
                <a:spLocks noChangeArrowheads="1"/>
              </p:cNvSpPr>
              <p:nvPr/>
            </p:nvSpPr>
            <p:spPr bwMode="auto">
              <a:xfrm>
                <a:off x="2403" y="8374"/>
                <a:ext cx="3300" cy="5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Installed Base</a:t>
                </a: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2200" y="5843"/>
                <a:ext cx="3255" cy="2426"/>
              </a:xfrm>
              <a:custGeom>
                <a:avLst/>
                <a:gdLst/>
                <a:ahLst/>
                <a:cxnLst>
                  <a:cxn ang="0">
                    <a:pos x="0" y="4140"/>
                  </a:cxn>
                  <a:cxn ang="0">
                    <a:pos x="1620" y="3780"/>
                  </a:cxn>
                  <a:cxn ang="0">
                    <a:pos x="2520" y="2520"/>
                  </a:cxn>
                  <a:cxn ang="0">
                    <a:pos x="3240" y="900"/>
                  </a:cxn>
                  <a:cxn ang="0">
                    <a:pos x="4140" y="180"/>
                  </a:cxn>
                  <a:cxn ang="0">
                    <a:pos x="5580" y="0"/>
                  </a:cxn>
                </a:cxnLst>
                <a:rect l="0" t="0" r="r" b="b"/>
                <a:pathLst>
                  <a:path w="5580" h="4140">
                    <a:moveTo>
                      <a:pt x="0" y="4140"/>
                    </a:moveTo>
                    <a:cubicBezTo>
                      <a:pt x="600" y="4095"/>
                      <a:pt x="1200" y="4050"/>
                      <a:pt x="1620" y="3780"/>
                    </a:cubicBezTo>
                    <a:cubicBezTo>
                      <a:pt x="2040" y="3510"/>
                      <a:pt x="2250" y="3000"/>
                      <a:pt x="2520" y="2520"/>
                    </a:cubicBezTo>
                    <a:cubicBezTo>
                      <a:pt x="2790" y="2040"/>
                      <a:pt x="2970" y="1290"/>
                      <a:pt x="3240" y="900"/>
                    </a:cubicBezTo>
                    <a:cubicBezTo>
                      <a:pt x="3510" y="510"/>
                      <a:pt x="3750" y="330"/>
                      <a:pt x="4140" y="180"/>
                    </a:cubicBezTo>
                    <a:cubicBezTo>
                      <a:pt x="4530" y="30"/>
                      <a:pt x="5340" y="30"/>
                      <a:pt x="5580" y="0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8425" y="5148"/>
                <a:ext cx="0" cy="3208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8454" y="5417"/>
                <a:ext cx="3361" cy="2380"/>
              </a:xfrm>
              <a:custGeom>
                <a:avLst/>
                <a:gdLst/>
                <a:ahLst/>
                <a:cxnLst>
                  <a:cxn ang="0">
                    <a:pos x="0" y="4140"/>
                  </a:cxn>
                  <a:cxn ang="0">
                    <a:pos x="1620" y="3780"/>
                  </a:cxn>
                  <a:cxn ang="0">
                    <a:pos x="2520" y="2520"/>
                  </a:cxn>
                  <a:cxn ang="0">
                    <a:pos x="3240" y="900"/>
                  </a:cxn>
                  <a:cxn ang="0">
                    <a:pos x="4140" y="180"/>
                  </a:cxn>
                  <a:cxn ang="0">
                    <a:pos x="5580" y="0"/>
                  </a:cxn>
                </a:cxnLst>
                <a:rect l="0" t="0" r="r" b="b"/>
                <a:pathLst>
                  <a:path w="5580" h="4140">
                    <a:moveTo>
                      <a:pt x="0" y="4140"/>
                    </a:moveTo>
                    <a:cubicBezTo>
                      <a:pt x="600" y="4095"/>
                      <a:pt x="1200" y="4050"/>
                      <a:pt x="1620" y="3780"/>
                    </a:cubicBezTo>
                    <a:cubicBezTo>
                      <a:pt x="2040" y="3510"/>
                      <a:pt x="2250" y="3000"/>
                      <a:pt x="2520" y="2520"/>
                    </a:cubicBezTo>
                    <a:cubicBezTo>
                      <a:pt x="2790" y="2040"/>
                      <a:pt x="2970" y="1290"/>
                      <a:pt x="3240" y="900"/>
                    </a:cubicBezTo>
                    <a:cubicBezTo>
                      <a:pt x="3510" y="510"/>
                      <a:pt x="3750" y="330"/>
                      <a:pt x="4140" y="180"/>
                    </a:cubicBezTo>
                    <a:cubicBezTo>
                      <a:pt x="4530" y="30"/>
                      <a:pt x="5340" y="30"/>
                      <a:pt x="5580" y="0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 rot="16200000">
                <a:off x="10234" y="6549"/>
                <a:ext cx="0" cy="358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AutoShape 15"/>
              <p:cNvSpPr>
                <a:spLocks/>
              </p:cNvSpPr>
              <p:nvPr/>
            </p:nvSpPr>
            <p:spPr bwMode="auto">
              <a:xfrm>
                <a:off x="8142" y="7816"/>
                <a:ext cx="143" cy="510"/>
              </a:xfrm>
              <a:prstGeom prst="leftBracket">
                <a:avLst>
                  <a:gd name="adj" fmla="val 29720"/>
                </a:avLst>
              </a:prstGeom>
              <a:grp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>
                <a:off x="8431" y="7816"/>
                <a:ext cx="3540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Text Box 18"/>
              <p:cNvSpPr txBox="1">
                <a:spLocks noChangeArrowheads="1"/>
              </p:cNvSpPr>
              <p:nvPr/>
            </p:nvSpPr>
            <p:spPr bwMode="auto">
              <a:xfrm>
                <a:off x="5291" y="4847"/>
                <a:ext cx="3007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Times New Roman" pitchFamily="18" charset="0"/>
                  </a:rPr>
                  <a:t>Value accrued from network externalities </a:t>
                </a:r>
                <a:endParaRPr 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Text Box 19"/>
              <p:cNvSpPr txBox="1">
                <a:spLocks noChangeArrowheads="1"/>
              </p:cNvSpPr>
              <p:nvPr/>
            </p:nvSpPr>
            <p:spPr bwMode="auto">
              <a:xfrm>
                <a:off x="11352" y="4645"/>
                <a:ext cx="3669" cy="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Times New Roman" pitchFamily="18" charset="0"/>
                  </a:rPr>
                  <a:t>Value accrued from network externalities + Technology utility</a:t>
                </a:r>
                <a:endParaRPr 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Text Box 20"/>
              <p:cNvSpPr txBox="1">
                <a:spLocks noChangeArrowheads="1"/>
              </p:cNvSpPr>
              <p:nvPr/>
            </p:nvSpPr>
            <p:spPr bwMode="auto">
              <a:xfrm>
                <a:off x="7749" y="8374"/>
                <a:ext cx="3366" cy="5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Installed Base</a:t>
                </a:r>
              </a:p>
            </p:txBody>
          </p:sp>
        </p:grp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 rot="5400000">
              <a:off x="856978" y="4519612"/>
              <a:ext cx="1270000" cy="3206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Value to Users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2236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sp>
        <p:nvSpPr>
          <p:cNvPr id="3" name="矩形 2"/>
          <p:cNvSpPr/>
          <p:nvPr/>
        </p:nvSpPr>
        <p:spPr>
          <a:xfrm>
            <a:off x="1066800" y="1507474"/>
            <a:ext cx="67726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企業</a:t>
            </a:r>
            <a:r>
              <a:rPr lang="zh-TW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經營模式轉型的關鍵為何</a:t>
            </a:r>
            <a:r>
              <a:rPr lang="en-US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endParaRPr lang="zh-TW" altLang="zh-TW" sz="26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6800" y="2394981"/>
            <a:ext cx="67726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順</a:t>
            </a:r>
            <a:r>
              <a:rPr lang="zh-TW" altLang="en-US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德</a:t>
            </a:r>
            <a:r>
              <a:rPr lang="zh-TW" altLang="en-US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做了哪些轉型</a:t>
            </a:r>
            <a:r>
              <a:rPr lang="en-US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矩形 4"/>
          <p:cNvSpPr/>
          <p:nvPr/>
        </p:nvSpPr>
        <p:spPr>
          <a:xfrm>
            <a:off x="1066800" y="2923900"/>
            <a:ext cx="67726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600" kern="100" dirty="0" err="1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lang="en-US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en-US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多角化</a:t>
            </a:r>
            <a:r>
              <a:rPr lang="en-US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成立電子事業群</a:t>
            </a:r>
            <a:endParaRPr lang="en-US" altLang="zh-TW" sz="26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6800" y="3390068"/>
            <a:ext cx="67726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6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ii.</a:t>
            </a:r>
            <a:r>
              <a:rPr lang="zh-TW" altLang="en-US" sz="26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家庭代工</a:t>
            </a:r>
            <a:r>
              <a:rPr lang="en-US" altLang="zh-TW" sz="26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26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小型工廠</a:t>
            </a:r>
            <a:r>
              <a:rPr lang="en-US" altLang="zh-TW" sz="26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26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國內企業轉跨國公司</a:t>
            </a:r>
            <a:r>
              <a:rPr lang="en-US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zh-TW" altLang="en-US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切</a:t>
            </a:r>
            <a:r>
              <a:rPr lang="zh-TW" altLang="en-US" sz="26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入日本市場，西進大陸設廠</a:t>
            </a:r>
            <a:r>
              <a:rPr lang="en-US" altLang="zh-TW" sz="26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zh-TW" altLang="zh-TW" sz="26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6800" y="4266095"/>
            <a:ext cx="67726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6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iii.</a:t>
            </a:r>
            <a:r>
              <a:rPr lang="zh-TW" altLang="en-US" sz="26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代工生產</a:t>
            </a:r>
            <a:r>
              <a:rPr lang="en-US" altLang="zh-TW" sz="26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26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領導產業</a:t>
            </a:r>
            <a:endParaRPr lang="zh-TW" altLang="zh-TW" sz="26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5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sp>
        <p:nvSpPr>
          <p:cNvPr id="3" name="矩形 2"/>
          <p:cNvSpPr/>
          <p:nvPr/>
        </p:nvSpPr>
        <p:spPr>
          <a:xfrm>
            <a:off x="1066800" y="547919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6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Product Market Fit (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Marc </a:t>
            </a:r>
            <a:r>
              <a:rPr lang="en-US" altLang="zh-TW" sz="28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Andreesen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 2007)</a:t>
            </a:r>
            <a:endParaRPr lang="zh-TW" altLang="zh-TW" sz="2600" b="1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image.woshipm.com/wp-files/2019/03/NApRRvn20B5lNTTfqie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64" y="1273637"/>
            <a:ext cx="5810603" cy="386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pic>
        <p:nvPicPr>
          <p:cNvPr id="2054" name="Picture 6" descr="https://images.squarespace-cdn.com/content/v1/528c45f9e4b06be250a9fe30/1498664495473-OBAPW0BG4M8F90M2IRPS/ke17ZwdGBToddI8pDm48kNvT88LknE-K9M4pGNO0Iqd7gQa3H78H3Y0txjaiv_0fDoOvxcdMmMKkDsyUqMSsMWxHk725yiiHCCLfrh8O1z5QPOohDIaIeljMHgDF5CVlOqpeNLcJ80NK65_fV7S1USOFn4xF8vTWDNAUBm5ducQhX-V3oVjSmr829Rco4W2Uo49ZdOtO_QXox0_W7i2zEA/image-asset.jpeg?format=750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9"/>
          <a:stretch/>
        </p:blipFill>
        <p:spPr bwMode="auto">
          <a:xfrm>
            <a:off x="878064" y="1422399"/>
            <a:ext cx="7143750" cy="348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97941" y="547919"/>
            <a:ext cx="818885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TW" sz="2600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What’s needed to build $100M+</a:t>
            </a:r>
          </a:p>
          <a:p>
            <a:pPr lvl="0" algn="ctr"/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Brian Balfour, founder of </a:t>
            </a:r>
            <a:r>
              <a:rPr lang="en-US" altLang="zh-TW" sz="20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Reforge</a:t>
            </a:r>
            <a:endParaRPr lang="zh-TW" altLang="zh-TW" sz="2000" b="1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66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sp>
        <p:nvSpPr>
          <p:cNvPr id="3" name="文字方塊 2"/>
          <p:cNvSpPr txBox="1"/>
          <p:nvPr/>
        </p:nvSpPr>
        <p:spPr>
          <a:xfrm>
            <a:off x="835682" y="3259158"/>
            <a:ext cx="534996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競爭者</a:t>
            </a:r>
            <a:r>
              <a:rPr lang="en-US" altLang="zh-TW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與</a:t>
            </a:r>
            <a:r>
              <a:rPr lang="en-US" altLang="zh-TW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JPL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合作共同研發釘書機，修正帶超過</a:t>
            </a:r>
            <a:r>
              <a:rPr lang="en-US" altLang="zh-TW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50%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市占率</a:t>
            </a:r>
            <a:endParaRPr lang="en-US" altLang="zh-TW" sz="2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消費者</a:t>
            </a:r>
            <a:r>
              <a:rPr lang="en-US" altLang="zh-TW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行銷通路，透過優惠消費者</a:t>
            </a:r>
            <a:r>
              <a:rPr lang="en-US" altLang="zh-TW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中學生</a:t>
            </a:r>
            <a:r>
              <a:rPr lang="en-US" altLang="zh-TW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，建立口碑行銷</a:t>
            </a:r>
            <a:endParaRPr lang="en-US" altLang="zh-TW" sz="2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074" name="Picture 2" descr="ãcooperation and competition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305626"/>
            <a:ext cx="28575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10986" y="950834"/>
            <a:ext cx="57605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競合關係 </a:t>
            </a:r>
            <a:endParaRPr lang="en-US" altLang="zh-TW" sz="2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Cooperation-Competition Theory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2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Barry </a:t>
            </a:r>
            <a:r>
              <a:rPr lang="en-US" altLang="zh-TW" sz="26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Nalebuff</a:t>
            </a:r>
            <a:r>
              <a:rPr lang="en-US" altLang="zh-TW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and Adam </a:t>
            </a:r>
            <a:r>
              <a:rPr lang="en-US" altLang="zh-TW" sz="26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Branderburger</a:t>
            </a:r>
            <a:r>
              <a:rPr lang="en-US" altLang="zh-TW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Co-Opetition (1996)</a:t>
            </a: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76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  <p:sp>
        <p:nvSpPr>
          <p:cNvPr id="3" name="文字方塊 2"/>
          <p:cNvSpPr txBox="1"/>
          <p:nvPr/>
        </p:nvSpPr>
        <p:spPr>
          <a:xfrm>
            <a:off x="1048512" y="902208"/>
            <a:ext cx="64908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競合理論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7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價值鏈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7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確立競爭合作關係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7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運用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PARTS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改變博弈關係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7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確定競爭合作策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略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09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  <p:sp>
        <p:nvSpPr>
          <p:cNvPr id="3" name="AutoShape 2" descr="Value Net Model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Value Net Model Diagr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207" y="698500"/>
            <a:ext cx="4360640" cy="435840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60375" y="698500"/>
            <a:ext cx="45307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Net Model: </a:t>
            </a:r>
          </a:p>
          <a:p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Adam M. </a:t>
            </a:r>
            <a:r>
              <a:rPr lang="en-US" altLang="zh-TW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Brandenburger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and Barry J. </a:t>
            </a:r>
            <a:r>
              <a:rPr lang="en-US" altLang="zh-TW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Nalebuff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(1996)</a:t>
            </a:r>
          </a:p>
          <a:p>
            <a:endParaRPr lang="en-US" altLang="zh-TW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</a:t>
            </a:r>
            <a:endParaRPr lang="en-US" altLang="zh-TW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Players 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參與者</a:t>
            </a:r>
            <a:endParaRPr lang="en-US" altLang="zh-TW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Added value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附加價值</a:t>
            </a:r>
            <a:endParaRPr lang="en-US" altLang="zh-TW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規則</a:t>
            </a:r>
            <a:endParaRPr lang="en-US" altLang="zh-TW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Tactics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戰術</a:t>
            </a:r>
            <a:endParaRPr lang="en-US" altLang="zh-TW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範圍</a:t>
            </a:r>
            <a:endParaRPr lang="en-US" altLang="zh-TW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6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 dirty="0"/>
          </a:p>
        </p:txBody>
      </p:sp>
      <p:sp>
        <p:nvSpPr>
          <p:cNvPr id="3" name="文字方塊 2"/>
          <p:cNvSpPr txBox="1"/>
          <p:nvPr/>
        </p:nvSpPr>
        <p:spPr>
          <a:xfrm>
            <a:off x="1048512" y="902208"/>
            <a:ext cx="4653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競合理論之效應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308488" y="1654428"/>
            <a:ext cx="4653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規模效應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運送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308487" y="2094513"/>
            <a:ext cx="728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成本效應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共同研發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黏貼帶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…)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308487" y="2556416"/>
            <a:ext cx="7548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協同效應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技術協助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(JPL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產品外觀設計，  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順德的開發設計及模組技術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308488" y="3615673"/>
            <a:ext cx="6114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創新效應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新產品、新市場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83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726016" y="519739"/>
            <a:ext cx="640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國內文具業概況</a:t>
            </a:r>
            <a:endParaRPr dirty="0"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504693" y="1410850"/>
            <a:ext cx="4318319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b="1" dirty="0" smtClean="0"/>
              <a:t>產</a:t>
            </a:r>
            <a:r>
              <a:rPr lang="zh-TW" altLang="en-US" b="1" dirty="0"/>
              <a:t>品</a:t>
            </a:r>
            <a:endParaRPr lang="zh-TW" alt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 smtClean="0"/>
              <a:t>以材料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功能分類</a:t>
            </a:r>
            <a:endParaRPr lang="en-US" altLang="zh-TW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 smtClean="0"/>
              <a:t>成熟民生消費產業</a:t>
            </a:r>
            <a:endParaRPr lang="en-US" altLang="zh-TW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 smtClean="0"/>
              <a:t>單價低利潤薄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b="1" dirty="0"/>
              <a:t>市場</a:t>
            </a:r>
            <a:endParaRPr lang="en-US" altLang="zh-TW" b="1" dirty="0"/>
          </a:p>
          <a:p>
            <a:pPr marL="342900" indent="-342900"/>
            <a:r>
              <a:rPr lang="zh-TW" altLang="en-US" dirty="0"/>
              <a:t>成熟產業、單價</a:t>
            </a:r>
            <a:r>
              <a:rPr lang="zh-TW" altLang="en-US" dirty="0" smtClean="0"/>
              <a:t>低</a:t>
            </a:r>
            <a:endParaRPr lang="en-US" altLang="zh-TW" dirty="0" smtClean="0"/>
          </a:p>
          <a:p>
            <a:pPr marL="342900" indent="-342900"/>
            <a:r>
              <a:rPr lang="zh-TW" altLang="en-US" dirty="0" smtClean="0"/>
              <a:t>受經濟發展、所得、人口等影響</a:t>
            </a:r>
            <a:endParaRPr lang="en-US" altLang="zh-TW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dirty="0" smtClean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563035" y="1410850"/>
            <a:ext cx="429419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zh-TW" altLang="en-US" b="1" dirty="0"/>
              <a:t>消費族群</a:t>
            </a:r>
            <a:endParaRPr lang="zh-TW" alt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dirty="0"/>
              <a:t>偏好改變（實用→附加價值</a:t>
            </a:r>
            <a:r>
              <a:rPr lang="en-US" altLang="zh-TW" dirty="0"/>
              <a:t>&amp;</a:t>
            </a:r>
            <a:r>
              <a:rPr lang="zh-TW" altLang="en-US" dirty="0"/>
              <a:t>設計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dirty="0" smtClean="0"/>
              <a:t>辦公室</a:t>
            </a:r>
            <a:r>
              <a:rPr lang="zh-TW" altLang="en-US" dirty="0"/>
              <a:t>自動化→學生占比提升</a:t>
            </a:r>
            <a:endParaRPr lang="en-US" altLang="zh-TW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dirty="0"/>
              <a:t>消費條件：新奇、可負荷單價</a:t>
            </a:r>
            <a:endParaRPr lang="en-US" altLang="zh-TW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dirty="0"/>
              <a:t>上班族考量實用</a:t>
            </a:r>
            <a:r>
              <a:rPr lang="en-US" altLang="zh-TW" dirty="0"/>
              <a:t>&gt;&gt;</a:t>
            </a:r>
            <a:r>
              <a:rPr lang="zh-TW" altLang="en-US" dirty="0"/>
              <a:t>價格</a:t>
            </a:r>
            <a:endParaRPr lang="en-US" altLang="zh-TW" dirty="0"/>
          </a:p>
          <a:p>
            <a:pPr marL="0" indent="0">
              <a:buNone/>
            </a:pPr>
            <a:endParaRPr lang="en-US" altLang="zh-TW" b="1" dirty="0" smtClean="0"/>
          </a:p>
          <a:p>
            <a:pPr marL="342900" indent="-342900"/>
            <a:endParaRPr lang="en-US" altLang="zh-TW" dirty="0" smtClean="0"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  <p:sp>
        <p:nvSpPr>
          <p:cNvPr id="3" name="矩形 2"/>
          <p:cNvSpPr/>
          <p:nvPr/>
        </p:nvSpPr>
        <p:spPr>
          <a:xfrm>
            <a:off x="1066800" y="1507474"/>
            <a:ext cx="7620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產品</a:t>
            </a:r>
            <a:r>
              <a:rPr lang="zh-TW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創新的決定</a:t>
            </a:r>
            <a:r>
              <a:rPr lang="zh-TW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因</a:t>
            </a:r>
            <a:r>
              <a:rPr lang="zh-TW" altLang="en-US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素</a:t>
            </a:r>
            <a:r>
              <a:rPr lang="zh-TW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為何</a:t>
            </a:r>
            <a:r>
              <a:rPr lang="en-US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066800" y="2123218"/>
            <a:ext cx="41954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變化</a:t>
            </a:r>
            <a:endParaRPr lang="zh-TW" altLang="en-US" sz="5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99765" y="2186415"/>
            <a:ext cx="4195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科技的進步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599765" y="2715601"/>
            <a:ext cx="4195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價值的轉變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99765" y="3243336"/>
            <a:ext cx="4195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消費結構的轉變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58034" y="3772522"/>
            <a:ext cx="4437531" cy="66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競合狀態改變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  <p:sp>
        <p:nvSpPr>
          <p:cNvPr id="5" name="矩形 4"/>
          <p:cNvSpPr/>
          <p:nvPr/>
        </p:nvSpPr>
        <p:spPr>
          <a:xfrm>
            <a:off x="654425" y="662705"/>
            <a:ext cx="7620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Innovator’s Solution (Clayton M. Christensen)</a:t>
            </a:r>
          </a:p>
          <a:p>
            <a:pPr lvl="0"/>
            <a:r>
              <a:rPr lang="en-US" altLang="zh-TW" sz="24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Disruptive innovation </a:t>
            </a:r>
          </a:p>
          <a:p>
            <a:pPr lvl="0"/>
            <a:r>
              <a:rPr lang="en-US" altLang="zh-TW" sz="24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破壞性創新</a:t>
            </a:r>
            <a:r>
              <a:rPr lang="en-US" altLang="zh-TW" sz="24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en-US" altLang="zh-TW" sz="24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Sustaining innovation </a:t>
            </a:r>
          </a:p>
          <a:p>
            <a:pPr lvl="0"/>
            <a:r>
              <a:rPr lang="en-US" altLang="zh-TW" sz="24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維持性創新</a:t>
            </a:r>
            <a:r>
              <a:rPr lang="en-US" altLang="zh-TW" sz="24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 </a:t>
            </a:r>
          </a:p>
          <a:p>
            <a:pPr lvl="0"/>
            <a:endParaRPr lang="en-US" altLang="zh-TW" sz="26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535" y="1717729"/>
            <a:ext cx="5408961" cy="32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2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  <p:sp>
        <p:nvSpPr>
          <p:cNvPr id="3" name="文字方塊 2"/>
          <p:cNvSpPr txBox="1"/>
          <p:nvPr/>
        </p:nvSpPr>
        <p:spPr>
          <a:xfrm>
            <a:off x="1048512" y="902208"/>
            <a:ext cx="7638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事業體決策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利基型事業體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如何選定新事業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產品、產業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方向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048512" y="2307893"/>
            <a:ext cx="7638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耗品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48512" y="2926460"/>
            <a:ext cx="7638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競爭小、價格彈性高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修正帶價差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倍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211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  <p:sp>
        <p:nvSpPr>
          <p:cNvPr id="3" name="文字方塊 2"/>
          <p:cNvSpPr txBox="1"/>
          <p:nvPr/>
        </p:nvSpPr>
        <p:spPr>
          <a:xfrm>
            <a:off x="1048512" y="902208"/>
            <a:ext cx="6815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順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德面臨的供應鏈風險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48512" y="1744891"/>
            <a:ext cx="6815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出口商的午夜夢迴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匯率變動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048512" y="2223250"/>
            <a:ext cx="6815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政治環境的影響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大陸政策改變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48512" y="2710426"/>
            <a:ext cx="6815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銷貨週轉率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48512" y="3216953"/>
            <a:ext cx="6815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技術擴散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仿冒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62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44</a:t>
            </a:fld>
            <a:endParaRPr lang="en"/>
          </a:p>
        </p:txBody>
      </p:sp>
      <p:sp>
        <p:nvSpPr>
          <p:cNvPr id="3" name="矩形 2"/>
          <p:cNvSpPr/>
          <p:nvPr/>
        </p:nvSpPr>
        <p:spPr>
          <a:xfrm>
            <a:off x="1066800" y="1507474"/>
            <a:ext cx="67726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個案問題</a:t>
            </a:r>
            <a:endParaRPr lang="en-US" altLang="zh-TW" sz="26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zh-TW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順</a:t>
            </a:r>
            <a:r>
              <a:rPr lang="zh-TW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德所遇到的企業危機為何</a:t>
            </a:r>
            <a:r>
              <a:rPr lang="en-US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endParaRPr lang="zh-TW" altLang="zh-TW" sz="2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zh-TW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企業經營模式轉型的關鍵為何</a:t>
            </a:r>
            <a:r>
              <a:rPr lang="en-US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endParaRPr lang="zh-TW" altLang="zh-TW" sz="2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zh-TW" altLang="zh-TW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產品創新的決定</a:t>
            </a:r>
            <a:r>
              <a:rPr lang="zh-TW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因</a:t>
            </a:r>
            <a:r>
              <a:rPr lang="zh-TW" altLang="en-US" sz="2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素</a:t>
            </a:r>
            <a:r>
              <a:rPr lang="zh-TW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為何</a:t>
            </a:r>
            <a:r>
              <a:rPr lang="en-US" altLang="zh-TW" sz="2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buFont typeface="+mj-lt"/>
              <a:buAutoNum type="arabicPeriod"/>
            </a:pPr>
            <a:endParaRPr lang="zh-TW" altLang="zh-TW" sz="26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6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45</a:t>
            </a:fld>
            <a:endParaRPr lang="en"/>
          </a:p>
        </p:txBody>
      </p:sp>
      <p:sp>
        <p:nvSpPr>
          <p:cNvPr id="3" name="文字方塊 2"/>
          <p:cNvSpPr txBox="1"/>
          <p:nvPr/>
        </p:nvSpPr>
        <p:spPr>
          <a:xfrm>
            <a:off x="1048512" y="902208"/>
            <a:ext cx="68153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供應鏈決策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西進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境外生產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514350" indent="-514350">
              <a:buAutoNum type="arabicPeriod"/>
            </a:pP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AutoNum type="arabicPeriod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保稅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AutoNum type="arabicPeriod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繳稅，內銷。腹地大。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AutoNum type="arabicPeriod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靠港，出口易。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AutoNum type="arabicPeriod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不靠海，符合金屬製造。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AutoNum type="arabicPeriod"/>
            </a:pP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AutoNum type="arabicPeriod"/>
            </a:pP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39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46</a:t>
            </a:fld>
            <a:endParaRPr lang="en"/>
          </a:p>
        </p:txBody>
      </p:sp>
      <p:sp>
        <p:nvSpPr>
          <p:cNvPr id="3" name="文字方塊 2"/>
          <p:cNvSpPr txBox="1"/>
          <p:nvPr/>
        </p:nvSpPr>
        <p:spPr>
          <a:xfrm>
            <a:off x="1066800" y="842682"/>
            <a:ext cx="747979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產業鏈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進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入市場策略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OEM/ODM 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轉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OBM</a:t>
            </a:r>
          </a:p>
          <a:p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1995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年貼牌，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2000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年國外銷售子公司，自有品牌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香港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自有品牌，鋪貨策略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產品汰換率高，暫不考慮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歐洲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貼牌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展望未來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印尼、印度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76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59025"/>
            <a:ext cx="6849035" cy="3012000"/>
          </a:xfrm>
        </p:spPr>
        <p:txBody>
          <a:bodyPr>
            <a:normAutofit/>
          </a:bodyPr>
          <a:lstStyle/>
          <a:p>
            <a:pPr marL="342900" indent="-342900"/>
            <a:r>
              <a:rPr lang="zh-TW" altLang="en-US" dirty="0"/>
              <a:t>美日為主要進口國</a:t>
            </a:r>
          </a:p>
          <a:p>
            <a:pPr marL="342900" indent="-342900"/>
            <a:r>
              <a:rPr lang="zh-TW" altLang="en-US" dirty="0" smtClean="0"/>
              <a:t>日幣</a:t>
            </a:r>
            <a:r>
              <a:rPr lang="zh-TW" altLang="en-US" dirty="0"/>
              <a:t>升值、國內品質</a:t>
            </a:r>
            <a:r>
              <a:rPr lang="zh-TW" altLang="en-US" dirty="0" smtClean="0"/>
              <a:t>提升→</a:t>
            </a:r>
            <a:r>
              <a:rPr lang="zh-TW" altLang="en-US" dirty="0"/>
              <a:t>減少進口</a:t>
            </a:r>
          </a:p>
          <a:p>
            <a:pPr marL="342900" indent="-342900"/>
            <a:endParaRPr lang="en-US" altLang="zh-TW" dirty="0" smtClean="0"/>
          </a:p>
          <a:p>
            <a:pPr marL="342900" indent="-342900"/>
            <a:r>
              <a:rPr lang="zh-TW" altLang="en-US" dirty="0" smtClean="0"/>
              <a:t>出口市場</a:t>
            </a:r>
            <a:endParaRPr lang="en-US" altLang="zh-TW" dirty="0"/>
          </a:p>
          <a:p>
            <a:pPr marL="342900" indent="-342900"/>
            <a:r>
              <a:rPr lang="zh-TW" altLang="en-US" dirty="0" smtClean="0"/>
              <a:t>大陸</a:t>
            </a:r>
            <a:r>
              <a:rPr lang="zh-TW" altLang="en-US" dirty="0"/>
              <a:t>、東南亞</a:t>
            </a:r>
            <a:r>
              <a:rPr lang="zh-TW" altLang="en-US" dirty="0" smtClean="0"/>
              <a:t>競爭→</a:t>
            </a:r>
            <a:r>
              <a:rPr lang="zh-TW" altLang="en-US" dirty="0"/>
              <a:t>出口美國比重</a:t>
            </a:r>
            <a:r>
              <a:rPr lang="zh-TW" altLang="en-US" dirty="0" smtClean="0"/>
              <a:t>衰減</a:t>
            </a:r>
            <a:endParaRPr lang="en-US" altLang="zh-TW" dirty="0" smtClean="0"/>
          </a:p>
          <a:p>
            <a:pPr marL="342900" indent="-342900"/>
            <a:r>
              <a:rPr lang="zh-TW" altLang="en-US" dirty="0" smtClean="0"/>
              <a:t>台灣具有設計</a:t>
            </a:r>
            <a:r>
              <a:rPr lang="zh-TW" altLang="en-US" dirty="0"/>
              <a:t>式樣與品質優勢</a:t>
            </a:r>
          </a:p>
          <a:p>
            <a:pPr marL="342900" indent="-342900"/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97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國內文具通路概況</a:t>
            </a:r>
            <a:endParaRPr dirty="0"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368175"/>
            <a:ext cx="6408300" cy="32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dirty="0" smtClean="0"/>
              <a:t>日系產業鏈綿密、</a:t>
            </a:r>
            <a:r>
              <a:rPr lang="zh-TW" altLang="en-US" dirty="0"/>
              <a:t>外商難以進入</a:t>
            </a:r>
            <a:endParaRPr lang="en-US" altLang="zh-TW" dirty="0" smtClean="0"/>
          </a:p>
          <a:p>
            <a: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‐"/>
            </a:pPr>
            <a:r>
              <a:rPr lang="zh-TW" altLang="en-US" dirty="0" smtClean="0"/>
              <a:t>少見規模文具店</a:t>
            </a:r>
            <a:endParaRPr lang="en-US" altLang="zh-TW" dirty="0" smtClean="0"/>
          </a:p>
          <a:p>
            <a: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‐"/>
            </a:pPr>
            <a:r>
              <a:rPr lang="zh-TW" altLang="en-US" dirty="0" smtClean="0"/>
              <a:t>順德（國內製造商）通路</a:t>
            </a:r>
            <a:endParaRPr lang="en-US" dirty="0"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482027"/>
              </p:ext>
            </p:extLst>
          </p:nvPr>
        </p:nvGraphicFramePr>
        <p:xfrm>
          <a:off x="1524000" y="2988630"/>
          <a:ext cx="6123193" cy="1582420"/>
        </p:xfrm>
        <a:graphic>
          <a:graphicData uri="http://schemas.openxmlformats.org/drawingml/2006/table">
            <a:tbl>
              <a:tblPr firstRow="1" bandRow="1">
                <a:tableStyleId>{34F55AF0-B540-458A-90CC-5EB9C92DCD58}</a:tableStyleId>
              </a:tblPr>
              <a:tblGrid>
                <a:gridCol w="788894"/>
                <a:gridCol w="2357718"/>
                <a:gridCol w="2976581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大盤商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連鎖書店／通訊通路／量販店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特性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負責區域文具店、增加曝光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順德決定市價再分配毛利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議價能力強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新產品直接進入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產品包裝區隔通路避衝突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量販店毛利最高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優劣勢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獲利穩定／毛利低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毛利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&amp;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收款風險高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量販店有回饋金與退佣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1237" t="23878" r="24623" b="32549"/>
          <a:stretch/>
        </p:blipFill>
        <p:spPr>
          <a:xfrm>
            <a:off x="1757082" y="665694"/>
            <a:ext cx="5253248" cy="398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國外文具通路概況</a:t>
            </a:r>
            <a:endParaRPr dirty="0"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dirty="0" smtClean="0"/>
              <a:t>國外製造商不熟悉主國通路</a:t>
            </a:r>
            <a:endParaRPr lang="en-US" altLang="zh-TW" dirty="0" smtClean="0"/>
          </a:p>
          <a:p>
            <a:pPr marL="533400" lvl="1" indent="0">
              <a:buNone/>
            </a:pPr>
            <a:r>
              <a:rPr lang="zh-TW" altLang="en-US" dirty="0" smtClean="0"/>
              <a:t>→主國國內代理商銷售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順德（國外製造商）通路</a:t>
            </a:r>
            <a:endParaRPr lang="en-US" altLang="zh-TW" dirty="0" smtClean="0"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066388"/>
              </p:ext>
            </p:extLst>
          </p:nvPr>
        </p:nvGraphicFramePr>
        <p:xfrm>
          <a:off x="1594844" y="2988630"/>
          <a:ext cx="6123193" cy="1582420"/>
        </p:xfrm>
        <a:graphic>
          <a:graphicData uri="http://schemas.openxmlformats.org/drawingml/2006/table">
            <a:tbl>
              <a:tblPr firstRow="1" bandRow="1">
                <a:tableStyleId>{34F55AF0-B540-458A-90CC-5EB9C92DCD58}</a:tableStyleId>
              </a:tblPr>
              <a:tblGrid>
                <a:gridCol w="788894"/>
                <a:gridCol w="2698377"/>
                <a:gridCol w="263592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日本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香港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特性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製造商貼牌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&amp;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設立子公司進入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通訊郵購為大宗通路（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JPL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）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零售店（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JPI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）量販店較少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通路單純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須選擇適合行銷方式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陳列僅分為日本與其他製造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策略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1995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貼牌進入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2000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國外銷售子公司自有品牌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國內代理銷售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再轉盤商／連鎖商店</a:t>
                      </a:r>
                      <a:endParaRPr 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47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2353" t="19172" r="30619" b="40043"/>
          <a:stretch/>
        </p:blipFill>
        <p:spPr>
          <a:xfrm>
            <a:off x="741377" y="1368175"/>
            <a:ext cx="3666565" cy="34034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11795" t="20392" r="28388" b="34292"/>
          <a:stretch/>
        </p:blipFill>
        <p:spPr>
          <a:xfrm>
            <a:off x="4838248" y="1368175"/>
            <a:ext cx="3845858" cy="337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487FAA4A-6B4A-4038-8A05-F9506CD062E7}" vid="{175F2CE6-184D-4B1A-BD8F-873A1388A0F0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10623</TotalTime>
  <Words>2173</Words>
  <Application>Microsoft Office PowerPoint</Application>
  <PresentationFormat>如螢幕大小 (16:9)</PresentationFormat>
  <Paragraphs>405</Paragraphs>
  <Slides>46</Slides>
  <Notes>30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46</vt:i4>
      </vt:variant>
    </vt:vector>
  </HeadingPairs>
  <TitlesOfParts>
    <vt:vector size="57" baseType="lpstr">
      <vt:lpstr>Amatic SC</vt:lpstr>
      <vt:lpstr>Times New Roman</vt:lpstr>
      <vt:lpstr>Wingdings</vt:lpstr>
      <vt:lpstr>Arial</vt:lpstr>
      <vt:lpstr>新細明體</vt:lpstr>
      <vt:lpstr>標楷體</vt:lpstr>
      <vt:lpstr>Calibri</vt:lpstr>
      <vt:lpstr>Muli Light</vt:lpstr>
      <vt:lpstr>佈景主題1</vt:lpstr>
      <vt:lpstr>1_Office 佈景主題</vt:lpstr>
      <vt:lpstr>2_Office 佈景主題</vt:lpstr>
      <vt:lpstr>修正帶市場的競爭─順德工業</vt:lpstr>
      <vt:lpstr>1. 文具業概況</vt:lpstr>
      <vt:lpstr>國際文具業概況</vt:lpstr>
      <vt:lpstr>國內文具業概況</vt:lpstr>
      <vt:lpstr>PowerPoint 簡報</vt:lpstr>
      <vt:lpstr>國內文具通路概況</vt:lpstr>
      <vt:lpstr>PowerPoint 簡報</vt:lpstr>
      <vt:lpstr>國外文具通路概況</vt:lpstr>
      <vt:lpstr>PowerPoint 簡報</vt:lpstr>
      <vt:lpstr>2. 順德工業</vt:lpstr>
      <vt:lpstr>順德工業簡介</vt:lpstr>
      <vt:lpstr>順德工業發展歷程</vt:lpstr>
      <vt:lpstr>PowerPoint 簡報</vt:lpstr>
      <vt:lpstr>產業轉型外部環境</vt:lpstr>
      <vt:lpstr>順德轉型發展</vt:lpstr>
      <vt:lpstr>PowerPoint 簡報</vt:lpstr>
      <vt:lpstr>PowerPoint 簡報</vt:lpstr>
      <vt:lpstr>產品選擇</vt:lpstr>
      <vt:lpstr>PowerPoint 簡報</vt:lpstr>
      <vt:lpstr>PowerPoint 簡報</vt:lpstr>
      <vt:lpstr>PowerPoint 簡報</vt:lpstr>
      <vt:lpstr>PowerPoint 簡報</vt:lpstr>
      <vt:lpstr>順德產品策略</vt:lpstr>
      <vt:lpstr>PowerPoint 簡報</vt:lpstr>
      <vt:lpstr>市場推廣策略</vt:lpstr>
      <vt:lpstr>產品不同需求階段性</vt:lpstr>
      <vt:lpstr>PowerPoint 簡報</vt:lpstr>
      <vt:lpstr>PowerPoint 簡報</vt:lpstr>
      <vt:lpstr>  為什麼要挑修正帶?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修正帶市場的競爭─順德工業</dc:title>
  <dc:creator>WSC</dc:creator>
  <cp:lastModifiedBy>IMBA</cp:lastModifiedBy>
  <cp:revision>124</cp:revision>
  <dcterms:modified xsi:type="dcterms:W3CDTF">2020-05-21T08:14:24Z</dcterms:modified>
</cp:coreProperties>
</file>