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8" r:id="rId3"/>
    <p:sldId id="269" r:id="rId4"/>
    <p:sldId id="270" r:id="rId5"/>
    <p:sldId id="272" r:id="rId6"/>
    <p:sldId id="273" r:id="rId7"/>
    <p:sldId id="274" r:id="rId8"/>
    <p:sldId id="275" r:id="rId9"/>
    <p:sldId id="281" r:id="rId10"/>
    <p:sldId id="276" r:id="rId11"/>
    <p:sldId id="278" r:id="rId12"/>
    <p:sldId id="283" r:id="rId13"/>
    <p:sldId id="285" r:id="rId14"/>
    <p:sldId id="287" r:id="rId15"/>
    <p:sldId id="289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0000"/>
    <a:srgbClr val="A9D18E"/>
    <a:srgbClr val="000000"/>
    <a:srgbClr val="CA6D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1814" autoAdjust="0"/>
  </p:normalViewPr>
  <p:slideViewPr>
    <p:cSldViewPr snapToGrid="0">
      <p:cViewPr varScale="1">
        <p:scale>
          <a:sx n="74" d="100"/>
          <a:sy n="74" d="100"/>
        </p:scale>
        <p:origin x="67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82B21-1368-40C1-BE87-D31B30B9849F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9E9F9-4176-4FB4-BC33-61EB4BECF7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41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7044-4104-4F0C-B218-BFBD2485A1E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713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There are two ways to react to the commodity trap- </a:t>
            </a:r>
          </a:p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Only “changing the rules” promises sustainable competitiveness</a:t>
            </a:r>
            <a:endPara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9E9F9-4176-4FB4-BC33-61EB4BECF7A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850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There are two ways to react to the commodity trap- </a:t>
            </a:r>
          </a:p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Only “changing the rules” promises sustainable competitiveness</a:t>
            </a:r>
            <a:endPara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9E9F9-4176-4FB4-BC33-61EB4BECF7A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389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There are two ways to react to the commodity trap- </a:t>
            </a:r>
          </a:p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Only “changing the rules” promises sustainable competitiveness</a:t>
            </a:r>
            <a:endPara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9E9F9-4176-4FB4-BC33-61EB4BECF7A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447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9E9F9-4176-4FB4-BC33-61EB4BECF7A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415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akippa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車位共享平台，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2017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年入選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JR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東日本加速器，提供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JR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東日本，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五月獲投資。</a:t>
            </a:r>
            <a:endParaRPr lang="en-US" altLang="zh-TW" sz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BackTech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JR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東日本旗下健身俱樂部導入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Pocket Therapist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線上諮詢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，針對會員客製化個人訓練。</a:t>
            </a:r>
            <a:endParaRPr lang="en-US" altLang="zh-TW" sz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Metro Engine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技術分析，替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JR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東日本進行旗下飯店房價預測與車站和新幹線的流量分析。</a:t>
            </a:r>
            <a:endParaRPr lang="en-US" altLang="zh-TW" sz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Showcase Gig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點參與支付平台，在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JR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東日本的餐飲品牌下試驗不用排隊即可點餐與付費的服務，為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JR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東日本帶來人流與金流。</a:t>
            </a:r>
            <a:endParaRPr lang="en-US" altLang="zh-TW" sz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9E9F9-4176-4FB4-BC33-61EB4BECF7A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800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7044-4104-4F0C-B218-BFBD2485A1E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3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9E9F9-4176-4FB4-BC33-61EB4BECF7A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13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9E9F9-4176-4FB4-BC33-61EB4BECF7A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26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2014 </a:t>
            </a:r>
            <a:r>
              <a:rPr lang="en-US" altLang="zh-TW" dirty="0" err="1" smtClean="0"/>
              <a:t>roland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berger</a:t>
            </a:r>
            <a:r>
              <a:rPr lang="en-US" altLang="zh-TW" dirty="0" smtClean="0"/>
              <a:t> escape the commodity</a:t>
            </a:r>
            <a:r>
              <a:rPr lang="en-US" altLang="zh-TW" baseline="0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9E9F9-4176-4FB4-BC33-61EB4BECF7A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591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There are two ways to react to the commodity trap- </a:t>
            </a:r>
          </a:p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Only “changing the rules” promises sustainable competitiveness</a:t>
            </a:r>
            <a:endPara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9E9F9-4176-4FB4-BC33-61EB4BECF7A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023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There are two ways to react to the commodity trap- </a:t>
            </a:r>
          </a:p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Only “changing the rules” promises sustainable competitiveness</a:t>
            </a:r>
            <a:endPara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9E9F9-4176-4FB4-BC33-61EB4BECF7A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92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There are two ways to react to the commodity trap- </a:t>
            </a:r>
          </a:p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Only “changing the rules” promises sustainable competitiveness</a:t>
            </a:r>
            <a:endPara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9E9F9-4176-4FB4-BC33-61EB4BECF7A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00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There are two ways to react to the commodity trap- </a:t>
            </a:r>
          </a:p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Only “changing the rules” promises sustainable competitiveness</a:t>
            </a:r>
          </a:p>
          <a:p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身為美國電信商龍頭之一的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Verizon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年和共同工作空間組織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Alley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，攜手成立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實驗室（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 Labs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），透過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Alley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在紐約市的新創網絡，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Verizon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快速連結新創圈資源，加速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網路技術的應用開發。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Nvidia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69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億美元收購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Mellanox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(2018)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IBM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斥資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億美元，以溢價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63%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（紅帽收購時股價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$116.68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IBM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出價每股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$190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）收購了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開源系統供應商紅帽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(Red Hat)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https://kopu.chat/2018/12/17/ibm-redhat/</a:t>
            </a:r>
          </a:p>
          <a:p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統一超商開發寶特瓶裝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H2O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純水，委託喬志亞公司生產，且只在統一超商連鎖店銷售，就是零售通路業者與生產廠商之間的垂直整合，而最大品牌受益者，相對而言是喬志亞公司，因為可以此做為本身品牌的宣傳。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法國超市集團家樂福（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Carrefour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）也正跟上這波浪潮，近日宣布將與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攜手合作，推動其網路購物業務外，還將帶來語音購物服務，讓消費者有煥然一新的消費體驗。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億美元併購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EMC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的消息震驚業界，打破了科技史併購金額的新紀錄，不只讓戴爾成為全球儲存龍頭和第二大伺服器供應商，也將是全球軟體供應商巨頭之一，更是虛擬化技術龍頭，也有能力成為與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AWS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、微軟或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IBM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競爭的雲端技術供應商。但這對硬體巨頭與儲存龍頭的結合，能否克服外界所觀察到的考驗，順利發揮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1+1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的功效，還有待觀察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亞馬遜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(226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億美元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連續第二年為全球投入研發經費最多的企業，其次依序是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Alphabet(Google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母公司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)162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億美元、福斯汽車集團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(158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億美元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、三星電子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億美元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及英特爾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億美元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https://www.pwc.tw/zh/news/press-release/press-20181030.html</a:t>
            </a:r>
            <a:endPara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9E9F9-4176-4FB4-BC33-61EB4BECF7A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656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There are two ways to react to the commodity trap- </a:t>
            </a:r>
          </a:p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Only “changing the rules” promises sustainable competitiveness</a:t>
            </a:r>
            <a:endPara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9E9F9-4176-4FB4-BC33-61EB4BECF7A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47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1624-968C-41F3-B36D-7B84248A1784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C062-8858-4016-B9EB-B85368741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52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1624-968C-41F3-B36D-7B84248A1784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C062-8858-4016-B9EB-B85368741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12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1624-968C-41F3-B36D-7B84248A1784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C062-8858-4016-B9EB-B85368741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23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5280CD-3095-E24C-A065-2DF94E74E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6312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1624-968C-41F3-B36D-7B84248A1784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C062-8858-4016-B9EB-B85368741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13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1624-968C-41F3-B36D-7B84248A1784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C062-8858-4016-B9EB-B85368741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53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1624-968C-41F3-B36D-7B84248A1784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C062-8858-4016-B9EB-B85368741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65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1624-968C-41F3-B36D-7B84248A1784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C062-8858-4016-B9EB-B85368741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16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1624-968C-41F3-B36D-7B84248A1784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C062-8858-4016-B9EB-B85368741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62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1624-968C-41F3-B36D-7B84248A1784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C062-8858-4016-B9EB-B85368741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78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1624-968C-41F3-B36D-7B84248A1784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C062-8858-4016-B9EB-B85368741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42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1624-968C-41F3-B36D-7B84248A1784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C062-8858-4016-B9EB-B85368741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78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1624-968C-41F3-B36D-7B84248A1784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C062-8858-4016-B9EB-B85368741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67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openxmlformats.org/officeDocument/2006/relationships/image" Target="../media/image19.tm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3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TW" dirty="0"/>
              <a:t>                        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10338" r="10960" b="459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>
          <a:xfrm>
            <a:off x="0" y="-7142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6" name="橢圓 45"/>
          <p:cNvSpPr/>
          <p:nvPr/>
        </p:nvSpPr>
        <p:spPr>
          <a:xfrm>
            <a:off x="10554519" y="5346259"/>
            <a:ext cx="2185517" cy="2185517"/>
          </a:xfrm>
          <a:prstGeom prst="ellipse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 w="3714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10753501" y="5961410"/>
            <a:ext cx="2028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2020</a:t>
            </a:r>
            <a:endParaRPr lang="zh-TW" altLang="en-US" sz="4400" b="1" dirty="0">
              <a:solidFill>
                <a:schemeClr val="bg1">
                  <a:lumMod val="95000"/>
                </a:schemeClr>
              </a:solidFill>
              <a:latin typeface="Ebrima" panose="02000000000000000000" pitchFamily="2" charset="0"/>
              <a:ea typeface="微軟正黑體" panose="020B0604030504040204" pitchFamily="34" charset="-120"/>
              <a:cs typeface="Ebrima" panose="02000000000000000000" pitchFamily="2" charset="0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-2804094" y="-1025419"/>
            <a:ext cx="8467260" cy="8467260"/>
            <a:chOff x="-2571986" y="-781700"/>
            <a:chExt cx="8467260" cy="8467260"/>
          </a:xfrm>
        </p:grpSpPr>
        <p:sp>
          <p:nvSpPr>
            <p:cNvPr id="40" name="橢圓 39"/>
            <p:cNvSpPr/>
            <p:nvPr/>
          </p:nvSpPr>
          <p:spPr>
            <a:xfrm>
              <a:off x="-2571986" y="-781700"/>
              <a:ext cx="8467260" cy="8467260"/>
            </a:xfrm>
            <a:prstGeom prst="ellipse">
              <a:avLst/>
            </a:prstGeom>
            <a:solidFill>
              <a:srgbClr val="A42033">
                <a:alpha val="75000"/>
              </a:srgbClr>
            </a:solidFill>
            <a:ln w="371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-2417210" y="-595046"/>
              <a:ext cx="8108958" cy="81089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0" name="橢圓 49"/>
          <p:cNvSpPr/>
          <p:nvPr/>
        </p:nvSpPr>
        <p:spPr>
          <a:xfrm>
            <a:off x="10347685" y="5139425"/>
            <a:ext cx="2599183" cy="25991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824361" y="3898216"/>
            <a:ext cx="34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成大新創加速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69779" y="-14514"/>
            <a:ext cx="75062" cy="339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5" name="Shape 94"/>
          <p:cNvPicPr preferRelativeResize="0"/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197" y="5651176"/>
            <a:ext cx="2746615" cy="80693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矩形 16"/>
          <p:cNvSpPr/>
          <p:nvPr/>
        </p:nvSpPr>
        <p:spPr>
          <a:xfrm>
            <a:off x="10803344" y="659679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14156" y="2643013"/>
            <a:ext cx="3989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企業成長策略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24361" y="3445219"/>
            <a:ext cx="284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張巍勳 主任</a:t>
            </a:r>
          </a:p>
        </p:txBody>
      </p:sp>
      <p:sp>
        <p:nvSpPr>
          <p:cNvPr id="4" name="矩形 3"/>
          <p:cNvSpPr/>
          <p:nvPr/>
        </p:nvSpPr>
        <p:spPr>
          <a:xfrm>
            <a:off x="824361" y="5134637"/>
            <a:ext cx="3104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產學創新總中心</a:t>
            </a:r>
          </a:p>
        </p:txBody>
      </p:sp>
    </p:spTree>
    <p:extLst>
      <p:ext uri="{BB962C8B-B14F-4D97-AF65-F5344CB8AC3E}">
        <p14:creationId xmlns:p14="http://schemas.microsoft.com/office/powerpoint/2010/main" val="1722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67737" y="6237687"/>
            <a:ext cx="284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</a:t>
            </a:r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Startup Accelerator</a:t>
            </a:r>
          </a:p>
          <a:p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Innovation Headquarters</a:t>
            </a:r>
            <a:endParaRPr lang="en-US" altLang="zh-TW" sz="1400" dirty="0">
              <a:solidFill>
                <a:srgbClr val="70707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4301" y="6215731"/>
            <a:ext cx="46873" cy="502948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 flipV="1">
            <a:off x="2940246" y="6600815"/>
            <a:ext cx="7999378" cy="45719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1073648" y="648118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-2502546" y="365125"/>
            <a:ext cx="5648572" cy="5652000"/>
            <a:chOff x="-2571986" y="-781700"/>
            <a:chExt cx="8467260" cy="8467260"/>
          </a:xfrm>
        </p:grpSpPr>
        <p:sp>
          <p:nvSpPr>
            <p:cNvPr id="22" name="橢圓 21"/>
            <p:cNvSpPr/>
            <p:nvPr/>
          </p:nvSpPr>
          <p:spPr>
            <a:xfrm>
              <a:off x="-2571986" y="-781700"/>
              <a:ext cx="8467260" cy="8467260"/>
            </a:xfrm>
            <a:prstGeom prst="ellipse">
              <a:avLst/>
            </a:prstGeom>
            <a:solidFill>
              <a:srgbClr val="A42033">
                <a:alpha val="75000"/>
              </a:srgbClr>
            </a:solidFill>
            <a:ln w="371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-2417210" y="-595046"/>
              <a:ext cx="8108958" cy="81089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56459" y="2617562"/>
            <a:ext cx="288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240553" y="2502189"/>
            <a:ext cx="2414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成長策略比</a:t>
            </a:r>
            <a:r>
              <a:rPr lang="zh-TW" altLang="en-US" sz="4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</a:t>
            </a:r>
          </a:p>
        </p:txBody>
      </p:sp>
      <p:cxnSp>
        <p:nvCxnSpPr>
          <p:cNvPr id="3" name="直線單箭頭接點 2"/>
          <p:cNvCxnSpPr/>
          <p:nvPr/>
        </p:nvCxnSpPr>
        <p:spPr>
          <a:xfrm flipH="1" flipV="1">
            <a:off x="4461540" y="1674585"/>
            <a:ext cx="7200" cy="4190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V="1">
            <a:off x="4461540" y="5842145"/>
            <a:ext cx="6516000" cy="23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3784432" y="1672857"/>
            <a:ext cx="677108" cy="1078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成本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10044084" y="5841295"/>
            <a:ext cx="126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險</a:t>
            </a:r>
          </a:p>
        </p:txBody>
      </p:sp>
      <p:sp>
        <p:nvSpPr>
          <p:cNvPr id="70" name="文字方塊 69"/>
          <p:cNvSpPr txBox="1"/>
          <p:nvPr/>
        </p:nvSpPr>
        <p:spPr>
          <a:xfrm>
            <a:off x="6069283" y="517442"/>
            <a:ext cx="552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所需時間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短      長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</a:p>
        </p:txBody>
      </p:sp>
      <p:sp>
        <p:nvSpPr>
          <p:cNvPr id="72" name="流程圖: 接點 71"/>
          <p:cNvSpPr/>
          <p:nvPr/>
        </p:nvSpPr>
        <p:spPr>
          <a:xfrm>
            <a:off x="8826737" y="793920"/>
            <a:ext cx="72000" cy="71976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接點 72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流程圖: 接點 73"/>
          <p:cNvSpPr/>
          <p:nvPr/>
        </p:nvSpPr>
        <p:spPr>
          <a:xfrm>
            <a:off x="11856720" y="612343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流程圖: 接點 74"/>
          <p:cNvSpPr/>
          <p:nvPr/>
        </p:nvSpPr>
        <p:spPr>
          <a:xfrm>
            <a:off x="11855616" y="5937504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流程圖: 接點 75"/>
          <p:cNvSpPr/>
          <p:nvPr/>
        </p:nvSpPr>
        <p:spPr>
          <a:xfrm>
            <a:off x="11859768" y="5733288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流程圖: 接點 76"/>
          <p:cNvSpPr/>
          <p:nvPr/>
        </p:nvSpPr>
        <p:spPr>
          <a:xfrm>
            <a:off x="11856720" y="552907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流程圖: 接點 79"/>
          <p:cNvSpPr/>
          <p:nvPr/>
        </p:nvSpPr>
        <p:spPr>
          <a:xfrm>
            <a:off x="11855616" y="5324856"/>
            <a:ext cx="72000" cy="72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流程圖: 接點 80"/>
          <p:cNvSpPr/>
          <p:nvPr/>
        </p:nvSpPr>
        <p:spPr>
          <a:xfrm>
            <a:off x="11859768" y="5120640"/>
            <a:ext cx="72000" cy="72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流程圖: 接點 81"/>
          <p:cNvSpPr/>
          <p:nvPr/>
        </p:nvSpPr>
        <p:spPr>
          <a:xfrm>
            <a:off x="11856720" y="4916424"/>
            <a:ext cx="72000" cy="72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流程圖: 接點 83"/>
          <p:cNvSpPr/>
          <p:nvPr/>
        </p:nvSpPr>
        <p:spPr>
          <a:xfrm>
            <a:off x="10276176" y="618799"/>
            <a:ext cx="360000" cy="3600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5" name="直線單箭頭接點 84"/>
          <p:cNvCxnSpPr/>
          <p:nvPr/>
        </p:nvCxnSpPr>
        <p:spPr>
          <a:xfrm>
            <a:off x="9181534" y="842898"/>
            <a:ext cx="532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字方塊 89"/>
          <p:cNvSpPr txBox="1"/>
          <p:nvPr/>
        </p:nvSpPr>
        <p:spPr>
          <a:xfrm>
            <a:off x="6105284" y="1044624"/>
            <a:ext cx="496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獲得利益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      多  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</a:p>
        </p:txBody>
      </p:sp>
      <p:sp>
        <p:nvSpPr>
          <p:cNvPr id="91" name="流程圖: 接點 90"/>
          <p:cNvSpPr/>
          <p:nvPr/>
        </p:nvSpPr>
        <p:spPr>
          <a:xfrm>
            <a:off x="8814182" y="1347319"/>
            <a:ext cx="72000" cy="71976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流程圖: 接點 91"/>
          <p:cNvSpPr/>
          <p:nvPr/>
        </p:nvSpPr>
        <p:spPr>
          <a:xfrm>
            <a:off x="10276176" y="1163368"/>
            <a:ext cx="360000" cy="360000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3" name="直線單箭頭接點 92"/>
          <p:cNvCxnSpPr/>
          <p:nvPr/>
        </p:nvCxnSpPr>
        <p:spPr>
          <a:xfrm>
            <a:off x="9165904" y="1352641"/>
            <a:ext cx="532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1"/>
          <p:cNvGrpSpPr/>
          <p:nvPr/>
        </p:nvGrpSpPr>
        <p:grpSpPr>
          <a:xfrm>
            <a:off x="7233540" y="2572955"/>
            <a:ext cx="1370491" cy="592164"/>
            <a:chOff x="7233540" y="2572955"/>
            <a:chExt cx="1370491" cy="592164"/>
          </a:xfrm>
        </p:grpSpPr>
        <p:sp>
          <p:nvSpPr>
            <p:cNvPr id="11" name="矩形 10"/>
            <p:cNvSpPr/>
            <p:nvPr/>
          </p:nvSpPr>
          <p:spPr>
            <a:xfrm>
              <a:off x="7598628" y="2580344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購併</a:t>
              </a:r>
              <a:endPara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8" name="流程圖: 接點 87"/>
            <p:cNvSpPr/>
            <p:nvPr/>
          </p:nvSpPr>
          <p:spPr>
            <a:xfrm flipH="1">
              <a:off x="7233540" y="2572955"/>
              <a:ext cx="216000" cy="216000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流程圖: 接點 93"/>
            <p:cNvSpPr/>
            <p:nvPr/>
          </p:nvSpPr>
          <p:spPr>
            <a:xfrm>
              <a:off x="7275161" y="2636120"/>
              <a:ext cx="360000" cy="360000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8592737" y="3280396"/>
            <a:ext cx="2366141" cy="604748"/>
            <a:chOff x="8592737" y="3280396"/>
            <a:chExt cx="2366141" cy="604748"/>
          </a:xfrm>
        </p:grpSpPr>
        <p:sp>
          <p:nvSpPr>
            <p:cNvPr id="10" name="矩形 9"/>
            <p:cNvSpPr/>
            <p:nvPr/>
          </p:nvSpPr>
          <p:spPr>
            <a:xfrm>
              <a:off x="9132737" y="3300369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內部</a:t>
              </a:r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研發</a:t>
              </a:r>
              <a:endPara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9" name="流程圖: 接點 88"/>
            <p:cNvSpPr/>
            <p:nvPr/>
          </p:nvSpPr>
          <p:spPr>
            <a:xfrm>
              <a:off x="8592737" y="3280396"/>
              <a:ext cx="540000" cy="540000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流程圖: 接點 94"/>
            <p:cNvSpPr/>
            <p:nvPr/>
          </p:nvSpPr>
          <p:spPr>
            <a:xfrm>
              <a:off x="8821534" y="3459221"/>
              <a:ext cx="360000" cy="360000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538619" y="4464262"/>
            <a:ext cx="2078141" cy="584775"/>
            <a:chOff x="5538619" y="4464262"/>
            <a:chExt cx="2078141" cy="584775"/>
          </a:xfrm>
        </p:grpSpPr>
        <p:sp>
          <p:nvSpPr>
            <p:cNvPr id="87" name="流程圖: 接點 86"/>
            <p:cNvSpPr/>
            <p:nvPr/>
          </p:nvSpPr>
          <p:spPr>
            <a:xfrm flipH="1">
              <a:off x="5538619" y="4649787"/>
              <a:ext cx="108000" cy="108000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5610619" y="4464262"/>
              <a:ext cx="2006141" cy="584775"/>
              <a:chOff x="5610619" y="4464262"/>
              <a:chExt cx="2006141" cy="58477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790619" y="4464262"/>
                <a:ext cx="18261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3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策略聯盟</a:t>
                </a:r>
                <a:endPara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96" name="流程圖: 接點 95"/>
              <p:cNvSpPr/>
              <p:nvPr/>
            </p:nvSpPr>
            <p:spPr>
              <a:xfrm flipH="1">
                <a:off x="5610619" y="4666649"/>
                <a:ext cx="180000" cy="180000"/>
              </a:xfrm>
              <a:prstGeom prst="flowChartConnector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00" name="流程圖: 接點 99"/>
          <p:cNvSpPr/>
          <p:nvPr/>
        </p:nvSpPr>
        <p:spPr>
          <a:xfrm>
            <a:off x="11855616" y="4712208"/>
            <a:ext cx="72000" cy="72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184279" y="209215"/>
            <a:ext cx="8505762" cy="198130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167737" y="6237687"/>
            <a:ext cx="284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</a:t>
            </a:r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Startup Accelerator</a:t>
            </a:r>
          </a:p>
          <a:p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Innovation Headquarters</a:t>
            </a:r>
            <a:endParaRPr lang="en-US" altLang="zh-TW" sz="1400" dirty="0">
              <a:solidFill>
                <a:srgbClr val="70707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4301" y="6215731"/>
            <a:ext cx="46873" cy="502948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 flipV="1">
            <a:off x="2940246" y="6600815"/>
            <a:ext cx="7999378" cy="45719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1073648" y="648118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-2502546" y="365125"/>
            <a:ext cx="5648572" cy="5652000"/>
            <a:chOff x="-2571986" y="-781700"/>
            <a:chExt cx="8467260" cy="8467260"/>
          </a:xfrm>
        </p:grpSpPr>
        <p:sp>
          <p:nvSpPr>
            <p:cNvPr id="22" name="橢圓 21"/>
            <p:cNvSpPr/>
            <p:nvPr/>
          </p:nvSpPr>
          <p:spPr>
            <a:xfrm>
              <a:off x="-2571986" y="-781700"/>
              <a:ext cx="8467260" cy="8467260"/>
            </a:xfrm>
            <a:prstGeom prst="ellipse">
              <a:avLst/>
            </a:prstGeom>
            <a:solidFill>
              <a:srgbClr val="A42033">
                <a:alpha val="75000"/>
              </a:srgbClr>
            </a:solidFill>
            <a:ln w="371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-2417210" y="-595046"/>
              <a:ext cx="8108958" cy="81089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56459" y="2617562"/>
            <a:ext cx="288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6459" y="2614324"/>
            <a:ext cx="3625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新成長策略</a:t>
            </a:r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外部創</a:t>
            </a:r>
            <a:r>
              <a:rPr lang="zh-TW" altLang="en-US" sz="4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</a:p>
        </p:txBody>
      </p:sp>
      <p:sp>
        <p:nvSpPr>
          <p:cNvPr id="101" name="流程圖: 接點 100"/>
          <p:cNvSpPr/>
          <p:nvPr/>
        </p:nvSpPr>
        <p:spPr>
          <a:xfrm>
            <a:off x="11675225" y="6309360"/>
            <a:ext cx="72000" cy="720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文字方塊 102"/>
          <p:cNvSpPr txBox="1"/>
          <p:nvPr/>
        </p:nvSpPr>
        <p:spPr>
          <a:xfrm>
            <a:off x="3967317" y="2450150"/>
            <a:ext cx="77079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與新創公司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團隊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進行策略性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初始非投資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互動與交流，具以下目的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097531" y="3697201"/>
            <a:ext cx="75254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快速掌握趨勢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探索新機會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解決現有挑戰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網羅人才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激發內部二次創新</a:t>
            </a:r>
            <a:endParaRPr lang="zh-TW" altLang="en-US" dirty="0"/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5870600" y="931764"/>
            <a:ext cx="2954216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5870600" y="1760194"/>
            <a:ext cx="30323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6105062" y="1284621"/>
            <a:ext cx="271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孵化、投資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940961" y="442269"/>
            <a:ext cx="181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66830" y="361134"/>
            <a:ext cx="830701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圖示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284443" y="445677"/>
            <a:ext cx="1899404" cy="1621418"/>
            <a:chOff x="4284443" y="445677"/>
            <a:chExt cx="1899404" cy="162141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/>
            <a:srcRect l="32673" t="6942" r="33660" b="24165"/>
            <a:stretch/>
          </p:blipFill>
          <p:spPr>
            <a:xfrm>
              <a:off x="4658295" y="896920"/>
              <a:ext cx="1115494" cy="1170175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4284443" y="445677"/>
              <a:ext cx="1899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尋求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次成長企業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9014530" y="276634"/>
            <a:ext cx="1709257" cy="1886446"/>
            <a:chOff x="9014530" y="276634"/>
            <a:chExt cx="1709257" cy="1886446"/>
          </a:xfrm>
        </p:grpSpPr>
        <p:pic>
          <p:nvPicPr>
            <p:cNvPr id="15" name="Picture 4" descr="Starship Hopp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9" b="96680" l="63912" r="877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0" t="9402" r="9251" b="2418"/>
            <a:stretch/>
          </p:blipFill>
          <p:spPr bwMode="auto">
            <a:xfrm>
              <a:off x="9522865" y="276634"/>
              <a:ext cx="633118" cy="934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Starship Hopp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9" b="96680" l="63912" r="877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0" t="9402" r="9251" b="2418"/>
            <a:stretch/>
          </p:blipFill>
          <p:spPr bwMode="auto">
            <a:xfrm>
              <a:off x="9014530" y="872770"/>
              <a:ext cx="633118" cy="934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Starship Hopp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9" b="96680" l="63912" r="877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0" t="9402" r="9251" b="2418"/>
            <a:stretch/>
          </p:blipFill>
          <p:spPr bwMode="auto">
            <a:xfrm>
              <a:off x="10090669" y="901024"/>
              <a:ext cx="633118" cy="934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文字方塊 27"/>
            <p:cNvSpPr txBox="1"/>
            <p:nvPr/>
          </p:nvSpPr>
          <p:spPr>
            <a:xfrm>
              <a:off x="9365226" y="1793748"/>
              <a:ext cx="1319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新創公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2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3" grpId="0"/>
      <p:bldP spid="26" grpId="0"/>
      <p:bldP spid="27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67737" y="6237687"/>
            <a:ext cx="284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</a:t>
            </a:r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Startup Accelerator</a:t>
            </a:r>
          </a:p>
          <a:p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Innovation Headquarters</a:t>
            </a:r>
            <a:endParaRPr lang="en-US" altLang="zh-TW" sz="1400" dirty="0">
              <a:solidFill>
                <a:srgbClr val="70707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4301" y="6215731"/>
            <a:ext cx="46873" cy="502948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 flipV="1">
            <a:off x="2940246" y="6600815"/>
            <a:ext cx="7999378" cy="45719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1073648" y="648118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-2502546" y="365125"/>
            <a:ext cx="5648572" cy="5652000"/>
            <a:chOff x="-2571986" y="-781700"/>
            <a:chExt cx="8467260" cy="8467260"/>
          </a:xfrm>
        </p:grpSpPr>
        <p:sp>
          <p:nvSpPr>
            <p:cNvPr id="22" name="橢圓 21"/>
            <p:cNvSpPr/>
            <p:nvPr/>
          </p:nvSpPr>
          <p:spPr>
            <a:xfrm>
              <a:off x="-2571986" y="-781700"/>
              <a:ext cx="8467260" cy="8467260"/>
            </a:xfrm>
            <a:prstGeom prst="ellipse">
              <a:avLst/>
            </a:prstGeom>
            <a:solidFill>
              <a:srgbClr val="A42033">
                <a:alpha val="75000"/>
              </a:srgbClr>
            </a:solidFill>
            <a:ln w="371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-2417210" y="-595046"/>
              <a:ext cx="8108958" cy="81089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56459" y="2617562"/>
            <a:ext cx="288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240553" y="2502189"/>
            <a:ext cx="2414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外部創新的優勢</a:t>
            </a:r>
            <a:endParaRPr lang="zh-TW" altLang="en-US" sz="4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" name="直線單箭頭接點 2"/>
          <p:cNvCxnSpPr/>
          <p:nvPr/>
        </p:nvCxnSpPr>
        <p:spPr>
          <a:xfrm flipH="1" flipV="1">
            <a:off x="4461540" y="1674585"/>
            <a:ext cx="7200" cy="4190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V="1">
            <a:off x="4461540" y="5842145"/>
            <a:ext cx="6516000" cy="23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3784432" y="1672857"/>
            <a:ext cx="677108" cy="1078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成本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10044084" y="5841295"/>
            <a:ext cx="126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險</a:t>
            </a:r>
          </a:p>
        </p:txBody>
      </p:sp>
      <p:sp>
        <p:nvSpPr>
          <p:cNvPr id="70" name="文字方塊 69"/>
          <p:cNvSpPr txBox="1"/>
          <p:nvPr/>
        </p:nvSpPr>
        <p:spPr>
          <a:xfrm>
            <a:off x="6069283" y="517442"/>
            <a:ext cx="552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所需時間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短      長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</a:p>
        </p:txBody>
      </p:sp>
      <p:sp>
        <p:nvSpPr>
          <p:cNvPr id="72" name="流程圖: 接點 71"/>
          <p:cNvSpPr/>
          <p:nvPr/>
        </p:nvSpPr>
        <p:spPr>
          <a:xfrm>
            <a:off x="8826737" y="793920"/>
            <a:ext cx="72000" cy="71976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流程圖: 接點 72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流程圖: 接點 83"/>
          <p:cNvSpPr/>
          <p:nvPr/>
        </p:nvSpPr>
        <p:spPr>
          <a:xfrm>
            <a:off x="10276176" y="618799"/>
            <a:ext cx="360000" cy="3600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5" name="直線單箭頭接點 84"/>
          <p:cNvCxnSpPr/>
          <p:nvPr/>
        </p:nvCxnSpPr>
        <p:spPr>
          <a:xfrm>
            <a:off x="9181534" y="842898"/>
            <a:ext cx="532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132737" y="305860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內部</a:t>
            </a:r>
            <a:r>
              <a:rPr lang="zh-TW" altLang="en-US" sz="3200" dirty="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研發</a:t>
            </a:r>
            <a:endParaRPr lang="en-US" altLang="zh-TW" sz="32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98628" y="258034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購併</a:t>
            </a:r>
            <a:endParaRPr lang="en-US" altLang="zh-TW" sz="32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13805" y="478341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策略聯盟</a:t>
            </a:r>
            <a:endParaRPr lang="en-US" altLang="zh-TW" sz="32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7" name="流程圖: 接點 86"/>
          <p:cNvSpPr/>
          <p:nvPr/>
        </p:nvSpPr>
        <p:spPr>
          <a:xfrm flipH="1">
            <a:off x="5529660" y="4762344"/>
            <a:ext cx="108000" cy="108000"/>
          </a:xfrm>
          <a:prstGeom prst="flowChartConnector">
            <a:avLst/>
          </a:prstGeom>
          <a:solidFill>
            <a:srgbClr val="A9D18E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流程圖: 接點 87"/>
          <p:cNvSpPr/>
          <p:nvPr/>
        </p:nvSpPr>
        <p:spPr>
          <a:xfrm flipH="1">
            <a:off x="7233540" y="2572955"/>
            <a:ext cx="216000" cy="216000"/>
          </a:xfrm>
          <a:prstGeom prst="flowChartConnector">
            <a:avLst/>
          </a:prstGeom>
          <a:solidFill>
            <a:srgbClr val="A9D18E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流程圖: 接點 88"/>
          <p:cNvSpPr/>
          <p:nvPr/>
        </p:nvSpPr>
        <p:spPr>
          <a:xfrm>
            <a:off x="8585012" y="3123298"/>
            <a:ext cx="540000" cy="534302"/>
          </a:xfrm>
          <a:prstGeom prst="flowChartConnector">
            <a:avLst/>
          </a:prstGeom>
          <a:solidFill>
            <a:srgbClr val="A9D18E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文字方塊 89"/>
          <p:cNvSpPr txBox="1"/>
          <p:nvPr/>
        </p:nvSpPr>
        <p:spPr>
          <a:xfrm>
            <a:off x="6105284" y="1044624"/>
            <a:ext cx="496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獲得利益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      多  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</a:p>
        </p:txBody>
      </p:sp>
      <p:sp>
        <p:nvSpPr>
          <p:cNvPr id="91" name="流程圖: 接點 90"/>
          <p:cNvSpPr/>
          <p:nvPr/>
        </p:nvSpPr>
        <p:spPr>
          <a:xfrm>
            <a:off x="8814182" y="1347319"/>
            <a:ext cx="72000" cy="71976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流程圖: 接點 91"/>
          <p:cNvSpPr/>
          <p:nvPr/>
        </p:nvSpPr>
        <p:spPr>
          <a:xfrm>
            <a:off x="10276176" y="1163368"/>
            <a:ext cx="360000" cy="360000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3" name="直線單箭頭接點 92"/>
          <p:cNvCxnSpPr/>
          <p:nvPr/>
        </p:nvCxnSpPr>
        <p:spPr>
          <a:xfrm>
            <a:off x="9165904" y="1352641"/>
            <a:ext cx="532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流程圖: 接點 93"/>
          <p:cNvSpPr/>
          <p:nvPr/>
        </p:nvSpPr>
        <p:spPr>
          <a:xfrm>
            <a:off x="7275161" y="2636120"/>
            <a:ext cx="360000" cy="360000"/>
          </a:xfrm>
          <a:prstGeom prst="flowChartConnector">
            <a:avLst/>
          </a:prstGeom>
          <a:solidFill>
            <a:srgbClr val="C0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流程圖: 接點 94"/>
          <p:cNvSpPr/>
          <p:nvPr/>
        </p:nvSpPr>
        <p:spPr>
          <a:xfrm>
            <a:off x="8795734" y="3295613"/>
            <a:ext cx="360000" cy="360000"/>
          </a:xfrm>
          <a:prstGeom prst="flowChartConnector">
            <a:avLst/>
          </a:prstGeom>
          <a:solidFill>
            <a:srgbClr val="C0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流程圖: 接點 95"/>
          <p:cNvSpPr/>
          <p:nvPr/>
        </p:nvSpPr>
        <p:spPr>
          <a:xfrm>
            <a:off x="5561867" y="4777032"/>
            <a:ext cx="180000" cy="180000"/>
          </a:xfrm>
          <a:prstGeom prst="flowChartConnector">
            <a:avLst/>
          </a:prstGeom>
          <a:solidFill>
            <a:srgbClr val="C0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流程圖: 接點 99"/>
          <p:cNvSpPr/>
          <p:nvPr/>
        </p:nvSpPr>
        <p:spPr>
          <a:xfrm>
            <a:off x="11675225" y="6309360"/>
            <a:ext cx="72000" cy="720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5465520" y="428384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外部創新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流程圖: 接點 41"/>
          <p:cNvSpPr/>
          <p:nvPr/>
        </p:nvSpPr>
        <p:spPr>
          <a:xfrm flipH="1">
            <a:off x="4915528" y="4360927"/>
            <a:ext cx="108000" cy="1080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流程圖: 接點 42"/>
          <p:cNvSpPr/>
          <p:nvPr/>
        </p:nvSpPr>
        <p:spPr>
          <a:xfrm>
            <a:off x="4938024" y="4332068"/>
            <a:ext cx="540000" cy="540000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4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67737" y="6237687"/>
            <a:ext cx="284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</a:t>
            </a:r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Startup Accelerator</a:t>
            </a:r>
          </a:p>
          <a:p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Innovation Headquarters</a:t>
            </a:r>
            <a:endParaRPr lang="en-US" altLang="zh-TW" sz="1400" dirty="0">
              <a:solidFill>
                <a:srgbClr val="70707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4301" y="6215731"/>
            <a:ext cx="46873" cy="502948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 flipV="1">
            <a:off x="2940246" y="6600815"/>
            <a:ext cx="7999378" cy="45719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1073648" y="648118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-2502546" y="365125"/>
            <a:ext cx="5648572" cy="5652000"/>
            <a:chOff x="-2571986" y="-781700"/>
            <a:chExt cx="8467260" cy="8467260"/>
          </a:xfrm>
        </p:grpSpPr>
        <p:sp>
          <p:nvSpPr>
            <p:cNvPr id="22" name="橢圓 21"/>
            <p:cNvSpPr/>
            <p:nvPr/>
          </p:nvSpPr>
          <p:spPr>
            <a:xfrm>
              <a:off x="-2571986" y="-781700"/>
              <a:ext cx="8467260" cy="8467260"/>
            </a:xfrm>
            <a:prstGeom prst="ellipse">
              <a:avLst/>
            </a:prstGeom>
            <a:solidFill>
              <a:srgbClr val="A42033">
                <a:alpha val="75000"/>
              </a:srgbClr>
            </a:solidFill>
            <a:ln w="371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-2417210" y="-595046"/>
              <a:ext cx="8108958" cy="81089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56459" y="2617562"/>
            <a:ext cx="288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155613" y="2250654"/>
            <a:ext cx="24140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外部創新</a:t>
            </a:r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4200" dirty="0" smtClean="0">
                <a:solidFill>
                  <a:srgbClr val="A9D18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JR</a:t>
            </a:r>
            <a:r>
              <a:rPr lang="zh-TW" altLang="en-US" sz="4200" dirty="0" smtClean="0">
                <a:solidFill>
                  <a:srgbClr val="A9D18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東日本</a:t>
            </a:r>
            <a:endParaRPr lang="en-US" altLang="zh-TW" sz="4200" dirty="0" smtClean="0">
              <a:solidFill>
                <a:srgbClr val="A9D18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rgbClr val="A9D18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Since 2017~</a:t>
            </a:r>
            <a:endParaRPr lang="zh-TW" altLang="en-US" sz="2400" dirty="0">
              <a:solidFill>
                <a:srgbClr val="A9D18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" name="流程圖: 接點 72"/>
          <p:cNvSpPr/>
          <p:nvPr/>
        </p:nvSpPr>
        <p:spPr>
          <a:xfrm>
            <a:off x="11863179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流程圖: 接點 99"/>
          <p:cNvSpPr/>
          <p:nvPr/>
        </p:nvSpPr>
        <p:spPr>
          <a:xfrm>
            <a:off x="11675225" y="6309360"/>
            <a:ext cx="72000" cy="720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JR000000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7" t="17608" r="15291" b="18315"/>
          <a:stretch/>
        </p:blipFill>
        <p:spPr bwMode="auto">
          <a:xfrm>
            <a:off x="3915507" y="748060"/>
            <a:ext cx="1844432" cy="12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單箭頭接點 3"/>
          <p:cNvCxnSpPr/>
          <p:nvPr/>
        </p:nvCxnSpPr>
        <p:spPr>
          <a:xfrm flipH="1">
            <a:off x="6096000" y="945662"/>
            <a:ext cx="2954216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6096000" y="1774092"/>
            <a:ext cx="30323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7237047" y="454501"/>
            <a:ext cx="181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330462" y="1298519"/>
            <a:ext cx="271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孵化、投資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9558214" y="592873"/>
            <a:ext cx="1020102" cy="1520167"/>
            <a:chOff x="9558214" y="592873"/>
            <a:chExt cx="1020102" cy="1520167"/>
          </a:xfrm>
        </p:grpSpPr>
        <p:pic>
          <p:nvPicPr>
            <p:cNvPr id="2052" name="Picture 4" descr="Starship Hopp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9" b="96680" l="63912" r="877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0" t="9402" r="9251" b="2418"/>
            <a:stretch/>
          </p:blipFill>
          <p:spPr bwMode="auto">
            <a:xfrm>
              <a:off x="9558214" y="643842"/>
              <a:ext cx="703384" cy="142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字方塊 13"/>
            <p:cNvSpPr txBox="1"/>
            <p:nvPr/>
          </p:nvSpPr>
          <p:spPr>
            <a:xfrm>
              <a:off x="10147429" y="592873"/>
              <a:ext cx="430887" cy="152016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dirty="0" smtClean="0">
                  <a:solidFill>
                    <a:schemeClr val="accent5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十年內新創公司</a:t>
              </a:r>
              <a:endParaRPr lang="zh-TW" altLang="en-US" sz="16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657600" y="2895524"/>
            <a:ext cx="7573108" cy="3374282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813908" y="2113040"/>
            <a:ext cx="251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日本七間鐵道公司之一，年營業額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兆日幣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8425877" y="2120909"/>
            <a:ext cx="311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先進技術、卓越商業提案與策略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家、孵化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451883" y="3117742"/>
            <a:ext cx="117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四到六月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流程圖: 接點 18"/>
          <p:cNvSpPr/>
          <p:nvPr/>
        </p:nvSpPr>
        <p:spPr>
          <a:xfrm>
            <a:off x="4357904" y="3570710"/>
            <a:ext cx="1236619" cy="87631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說明會</a:t>
            </a:r>
            <a:r>
              <a:rPr lang="en-US" altLang="zh-TW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收件</a:t>
            </a:r>
            <a:endParaRPr lang="zh-TW" altLang="en-US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7093356" y="3127819"/>
            <a:ext cx="193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6" name="流程圖: 接點 55"/>
          <p:cNvSpPr/>
          <p:nvPr/>
        </p:nvSpPr>
        <p:spPr>
          <a:xfrm>
            <a:off x="6825844" y="3561310"/>
            <a:ext cx="1236619" cy="87631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二次</a:t>
            </a:r>
            <a:endParaRPr lang="en-US" altLang="zh-TW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收件</a:t>
            </a:r>
            <a:endParaRPr lang="zh-TW" altLang="en-US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9245909" y="3127818"/>
            <a:ext cx="193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8" name="流程圖: 接點 57"/>
          <p:cNvSpPr/>
          <p:nvPr/>
        </p:nvSpPr>
        <p:spPr>
          <a:xfrm>
            <a:off x="9179414" y="3618202"/>
            <a:ext cx="1728496" cy="90528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加速</a:t>
            </a:r>
            <a:r>
              <a:rPr lang="en-US" altLang="zh-TW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孵化</a:t>
            </a:r>
            <a:endParaRPr lang="en-US" altLang="zh-TW" dirty="0" smtClean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en-US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同制定測試</a:t>
            </a:r>
            <a:r>
              <a:rPr lang="zh-TW" altLang="en-US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4514036" y="4839124"/>
            <a:ext cx="123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十一月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0" name="流程圖: 接點 59"/>
          <p:cNvSpPr/>
          <p:nvPr/>
        </p:nvSpPr>
        <p:spPr>
          <a:xfrm>
            <a:off x="4368237" y="5252267"/>
            <a:ext cx="1236619" cy="87631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合作計畫介紹</a:t>
            </a:r>
            <a:endParaRPr lang="zh-TW" altLang="en-US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7093356" y="4809972"/>
            <a:ext cx="123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十一月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" name="流程圖: 接點 61"/>
          <p:cNvSpPr/>
          <p:nvPr/>
        </p:nvSpPr>
        <p:spPr>
          <a:xfrm>
            <a:off x="6715445" y="5252267"/>
            <a:ext cx="1565674" cy="87631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行銷測試</a:t>
            </a:r>
            <a:endParaRPr lang="zh-TW" altLang="en-US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" name="流程圖: 接點 62"/>
          <p:cNvSpPr/>
          <p:nvPr/>
        </p:nvSpPr>
        <p:spPr>
          <a:xfrm>
            <a:off x="9364592" y="5290144"/>
            <a:ext cx="1565674" cy="90528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考慮具體</a:t>
            </a:r>
            <a:r>
              <a:rPr lang="zh-TW" altLang="en-US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</a:t>
            </a:r>
          </a:p>
        </p:txBody>
      </p:sp>
      <p:sp>
        <p:nvSpPr>
          <p:cNvPr id="64" name="文字方塊 63"/>
          <p:cNvSpPr txBox="1"/>
          <p:nvPr/>
        </p:nvSpPr>
        <p:spPr>
          <a:xfrm>
            <a:off x="9451585" y="4809972"/>
            <a:ext cx="123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十一月後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1" name="直線單箭頭接點 70"/>
          <p:cNvCxnSpPr/>
          <p:nvPr/>
        </p:nvCxnSpPr>
        <p:spPr>
          <a:xfrm>
            <a:off x="5609568" y="4060092"/>
            <a:ext cx="1105877" cy="1172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 flipV="1">
            <a:off x="8136384" y="4071108"/>
            <a:ext cx="969109" cy="1261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 flipV="1">
            <a:off x="5675596" y="5732820"/>
            <a:ext cx="969109" cy="1261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 flipV="1">
            <a:off x="8303388" y="5760519"/>
            <a:ext cx="969109" cy="1261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>
            <a:off x="3879602" y="5731739"/>
            <a:ext cx="329922" cy="216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流程圖: 接點 79"/>
          <p:cNvSpPr/>
          <p:nvPr/>
        </p:nvSpPr>
        <p:spPr>
          <a:xfrm>
            <a:off x="11859271" y="6133513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4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7" grpId="0"/>
      <p:bldP spid="16" grpId="0" animBg="1"/>
      <p:bldP spid="17" grpId="0"/>
      <p:bldP spid="52" grpId="0"/>
      <p:bldP spid="18" grpId="0"/>
      <p:bldP spid="19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67737" y="6237687"/>
            <a:ext cx="284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</a:t>
            </a:r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Startup Accelerator</a:t>
            </a:r>
          </a:p>
          <a:p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Innovation Headquarters</a:t>
            </a:r>
            <a:endParaRPr lang="en-US" altLang="zh-TW" sz="1400" dirty="0">
              <a:solidFill>
                <a:srgbClr val="70707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4301" y="6215731"/>
            <a:ext cx="46873" cy="502948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 flipV="1">
            <a:off x="2940246" y="6600815"/>
            <a:ext cx="7999378" cy="45719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1073648" y="648118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-2502546" y="365125"/>
            <a:ext cx="5648572" cy="5652000"/>
            <a:chOff x="-2571986" y="-781700"/>
            <a:chExt cx="8467260" cy="8467260"/>
          </a:xfrm>
        </p:grpSpPr>
        <p:sp>
          <p:nvSpPr>
            <p:cNvPr id="22" name="橢圓 21"/>
            <p:cNvSpPr/>
            <p:nvPr/>
          </p:nvSpPr>
          <p:spPr>
            <a:xfrm>
              <a:off x="-2571986" y="-781700"/>
              <a:ext cx="8467260" cy="8467260"/>
            </a:xfrm>
            <a:prstGeom prst="ellipse">
              <a:avLst/>
            </a:prstGeom>
            <a:solidFill>
              <a:srgbClr val="A42033">
                <a:alpha val="75000"/>
              </a:srgbClr>
            </a:solidFill>
            <a:ln w="371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-2417210" y="-595046"/>
              <a:ext cx="8108958" cy="81089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56459" y="2617562"/>
            <a:ext cx="288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12512" y="1417233"/>
            <a:ext cx="24140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外部創新</a:t>
            </a:r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200" dirty="0" smtClean="0">
              <a:solidFill>
                <a:srgbClr val="A9D18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200" dirty="0" smtClean="0">
                <a:solidFill>
                  <a:srgbClr val="A9D18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JR</a:t>
            </a:r>
            <a:r>
              <a:rPr lang="zh-TW" altLang="en-US" sz="4200" dirty="0" smtClean="0">
                <a:solidFill>
                  <a:srgbClr val="A9D18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東日本</a:t>
            </a:r>
            <a:endParaRPr lang="en-US" altLang="zh-TW" sz="4200" dirty="0" smtClean="0">
              <a:solidFill>
                <a:srgbClr val="A9D18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rgbClr val="A9D18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Since 2017~</a:t>
            </a:r>
            <a:endParaRPr lang="zh-TW" altLang="en-US" sz="2400" dirty="0">
              <a:solidFill>
                <a:srgbClr val="A9D18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" name="流程圖: 接點 72"/>
          <p:cNvSpPr/>
          <p:nvPr/>
        </p:nvSpPr>
        <p:spPr>
          <a:xfrm>
            <a:off x="11863179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流程圖: 接點 99"/>
          <p:cNvSpPr/>
          <p:nvPr/>
        </p:nvSpPr>
        <p:spPr>
          <a:xfrm>
            <a:off x="11675225" y="6309360"/>
            <a:ext cx="72000" cy="720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JR0000000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44" b="77556" l="21250" r="8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67" t="17608" r="15291" b="18315"/>
          <a:stretch/>
        </p:blipFill>
        <p:spPr bwMode="auto">
          <a:xfrm>
            <a:off x="170285" y="2792785"/>
            <a:ext cx="1844432" cy="128953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流程圖: 接點 79"/>
          <p:cNvSpPr/>
          <p:nvPr/>
        </p:nvSpPr>
        <p:spPr>
          <a:xfrm>
            <a:off x="11859271" y="6133513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流程圖: 接點 41"/>
          <p:cNvSpPr/>
          <p:nvPr/>
        </p:nvSpPr>
        <p:spPr>
          <a:xfrm>
            <a:off x="11855365" y="5949848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 descr="Akippa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0" t="15546" r="13560" b="18813"/>
          <a:stretch/>
        </p:blipFill>
        <p:spPr bwMode="auto">
          <a:xfrm>
            <a:off x="2875692" y="397805"/>
            <a:ext cx="1180123" cy="10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093939" y="379044"/>
            <a:ext cx="3406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2017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年入選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位共享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平台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商辦大樓物聯網新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五月獲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投資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416430" y="1761614"/>
            <a:ext cx="125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3080" name="Picture 8" descr="https://info.metroengines.jp/wp-content/themes/main/img/common/logo_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60" y="467309"/>
            <a:ext cx="1821717" cy="100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字方塊 30"/>
          <p:cNvSpPr txBox="1"/>
          <p:nvPr/>
        </p:nvSpPr>
        <p:spPr>
          <a:xfrm>
            <a:off x="8925170" y="496806"/>
            <a:ext cx="3165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年入選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技術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進行旗下飯店房價預測與車站和新幹線的流量分析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084" name="Picture 12" descr="https://scontent.ftpe7-1.fna.fbcdn.net/v/t1.0-9/74674463_103928644368018_1233612111758753792_n.jpg?_nc_cat=110&amp;ccb=2&amp;_nc_sid=09cbfe&amp;_nc_ohc=EohJuV1te2QAX8AlzWY&amp;_nc_ht=scontent.ftpe7-1.fna&amp;oh=8e4fbb28bdee0b63248c10f3e06bdad5&amp;oe=5FEA601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9" r="410" b="41128"/>
          <a:stretch/>
        </p:blipFill>
        <p:spPr bwMode="auto">
          <a:xfrm>
            <a:off x="3731153" y="1979965"/>
            <a:ext cx="2810994" cy="6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字方塊 35"/>
          <p:cNvSpPr txBox="1"/>
          <p:nvPr/>
        </p:nvSpPr>
        <p:spPr>
          <a:xfrm>
            <a:off x="6605732" y="1948532"/>
            <a:ext cx="583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年入選，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2019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月導入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JR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東日本旗下餐飲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點餐與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支付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平台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不用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排隊即可點餐與付費的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583462" y="3196133"/>
            <a:ext cx="1438275" cy="763905"/>
            <a:chOff x="5181730" y="4590284"/>
            <a:chExt cx="1438275" cy="763905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10"/>
            <a:srcRect t="29240" b="36527"/>
            <a:stretch/>
          </p:blipFill>
          <p:spPr>
            <a:xfrm>
              <a:off x="5181730" y="4861820"/>
              <a:ext cx="1438275" cy="492369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24617" y="4590284"/>
              <a:ext cx="952500" cy="314325"/>
            </a:xfrm>
            <a:prstGeom prst="rect">
              <a:avLst/>
            </a:prstGeom>
          </p:spPr>
        </p:pic>
      </p:grpSp>
      <p:sp>
        <p:nvSpPr>
          <p:cNvPr id="41" name="文字方塊 40"/>
          <p:cNvSpPr txBox="1"/>
          <p:nvPr/>
        </p:nvSpPr>
        <p:spPr>
          <a:xfrm>
            <a:off x="5264624" y="3036708"/>
            <a:ext cx="4638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年入選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石灰石、水與木漿環保材質之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共享雨傘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置於車站供旅客租借與歸還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3" name="圖片 42" descr="畫面剪輯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84" y="4256540"/>
            <a:ext cx="2558210" cy="511642"/>
          </a:xfrm>
          <a:prstGeom prst="rect">
            <a:avLst/>
          </a:prstGeom>
        </p:spPr>
      </p:pic>
      <p:pic>
        <p:nvPicPr>
          <p:cNvPr id="44" name="step1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66892" y="4256540"/>
            <a:ext cx="3715714" cy="2088820"/>
          </a:xfrm>
          <a:prstGeom prst="rect">
            <a:avLst/>
          </a:prstGeom>
        </p:spPr>
      </p:pic>
      <p:sp>
        <p:nvSpPr>
          <p:cNvPr id="46" name="文字方塊 45"/>
          <p:cNvSpPr txBox="1"/>
          <p:nvPr/>
        </p:nvSpPr>
        <p:spPr>
          <a:xfrm>
            <a:off x="3226502" y="4881426"/>
            <a:ext cx="4213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年入選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發行區域貨幣 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PokePay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轉換成電子貨幣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，免去兌換硬幣的困擾，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體現無現金經濟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7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</p:childTnLst>
        </p:cTn>
      </p:par>
    </p:tnLst>
    <p:bldLst>
      <p:bldP spid="3" grpId="0"/>
      <p:bldP spid="31" grpId="0"/>
      <p:bldP spid="36" grpId="0"/>
      <p:bldP spid="41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10338" r="10960" b="459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-1" y="5299140"/>
            <a:ext cx="12192001" cy="155885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40404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-2" y="1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5" name="群組 64"/>
          <p:cNvGrpSpPr/>
          <p:nvPr/>
        </p:nvGrpSpPr>
        <p:grpSpPr>
          <a:xfrm>
            <a:off x="-1906721" y="-3632251"/>
            <a:ext cx="10534196" cy="10534196"/>
            <a:chOff x="-5461891" y="-2488718"/>
            <a:chExt cx="8467260" cy="8467260"/>
          </a:xfrm>
        </p:grpSpPr>
        <p:sp>
          <p:nvSpPr>
            <p:cNvPr id="63" name="橢圓 62"/>
            <p:cNvSpPr/>
            <p:nvPr/>
          </p:nvSpPr>
          <p:spPr>
            <a:xfrm>
              <a:off x="-5461891" y="-2488718"/>
              <a:ext cx="8467260" cy="8467260"/>
            </a:xfrm>
            <a:prstGeom prst="ellipse">
              <a:avLst/>
            </a:prstGeom>
            <a:solidFill>
              <a:srgbClr val="A42033">
                <a:alpha val="75000"/>
              </a:srgbClr>
            </a:solidFill>
            <a:ln w="371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4" name="橢圓 63"/>
            <p:cNvSpPr/>
            <p:nvPr/>
          </p:nvSpPr>
          <p:spPr>
            <a:xfrm>
              <a:off x="-5307115" y="-2302064"/>
              <a:ext cx="8108958" cy="81089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文字方塊 65"/>
          <p:cNvSpPr txBox="1"/>
          <p:nvPr/>
        </p:nvSpPr>
        <p:spPr>
          <a:xfrm>
            <a:off x="231643" y="2731929"/>
            <a:ext cx="4146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成大產學創新總中心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dist"/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99" name="群組 98"/>
          <p:cNvGrpSpPr/>
          <p:nvPr/>
        </p:nvGrpSpPr>
        <p:grpSpPr>
          <a:xfrm>
            <a:off x="5173583" y="234071"/>
            <a:ext cx="1400776" cy="1400776"/>
            <a:chOff x="2455384" y="527426"/>
            <a:chExt cx="1400776" cy="1400776"/>
          </a:xfrm>
        </p:grpSpPr>
        <p:sp>
          <p:nvSpPr>
            <p:cNvPr id="100" name="橢圓 99"/>
            <p:cNvSpPr/>
            <p:nvPr/>
          </p:nvSpPr>
          <p:spPr>
            <a:xfrm>
              <a:off x="2512536" y="580966"/>
              <a:ext cx="1293618" cy="1293618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創  新</a:t>
              </a:r>
              <a:endPara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01" name="橢圓 100"/>
            <p:cNvSpPr/>
            <p:nvPr/>
          </p:nvSpPr>
          <p:spPr>
            <a:xfrm>
              <a:off x="2455384" y="527426"/>
              <a:ext cx="1400776" cy="140077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5815922" y="1926463"/>
            <a:ext cx="1400776" cy="1400776"/>
            <a:chOff x="3322316" y="2135217"/>
            <a:chExt cx="1400776" cy="1400776"/>
          </a:xfrm>
        </p:grpSpPr>
        <p:sp>
          <p:nvSpPr>
            <p:cNvPr id="103" name="橢圓 102"/>
            <p:cNvSpPr/>
            <p:nvPr/>
          </p:nvSpPr>
          <p:spPr>
            <a:xfrm>
              <a:off x="3380365" y="2183423"/>
              <a:ext cx="1293618" cy="1293618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鏈  </a:t>
              </a:r>
              <a:r>
                <a:rPr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結</a:t>
              </a:r>
            </a:p>
          </p:txBody>
        </p:sp>
        <p:sp>
          <p:nvSpPr>
            <p:cNvPr id="104" name="橢圓 103"/>
            <p:cNvSpPr/>
            <p:nvPr/>
          </p:nvSpPr>
          <p:spPr>
            <a:xfrm>
              <a:off x="3322316" y="2135217"/>
              <a:ext cx="1400776" cy="140077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群組 104"/>
          <p:cNvGrpSpPr/>
          <p:nvPr/>
        </p:nvGrpSpPr>
        <p:grpSpPr>
          <a:xfrm>
            <a:off x="5899034" y="3684815"/>
            <a:ext cx="1400776" cy="1400776"/>
            <a:chOff x="4704748" y="3429000"/>
            <a:chExt cx="1400776" cy="1400776"/>
          </a:xfrm>
        </p:grpSpPr>
        <p:sp>
          <p:nvSpPr>
            <p:cNvPr id="106" name="橢圓 105"/>
            <p:cNvSpPr/>
            <p:nvPr/>
          </p:nvSpPr>
          <p:spPr>
            <a:xfrm>
              <a:off x="4763683" y="3481386"/>
              <a:ext cx="1293618" cy="1293618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加</a:t>
              </a:r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速</a:t>
              </a:r>
              <a:endPara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07" name="橢圓 106"/>
            <p:cNvSpPr/>
            <p:nvPr/>
          </p:nvSpPr>
          <p:spPr>
            <a:xfrm>
              <a:off x="4704748" y="3429000"/>
              <a:ext cx="1400776" cy="140077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群組 107"/>
          <p:cNvGrpSpPr/>
          <p:nvPr/>
        </p:nvGrpSpPr>
        <p:grpSpPr>
          <a:xfrm>
            <a:off x="5345436" y="5378181"/>
            <a:ext cx="1400776" cy="1400776"/>
            <a:chOff x="6645175" y="4164320"/>
            <a:chExt cx="1400776" cy="1400776"/>
          </a:xfrm>
        </p:grpSpPr>
        <p:sp>
          <p:nvSpPr>
            <p:cNvPr id="109" name="橢圓 108"/>
            <p:cNvSpPr/>
            <p:nvPr/>
          </p:nvSpPr>
          <p:spPr>
            <a:xfrm>
              <a:off x="6698754" y="4217899"/>
              <a:ext cx="1293618" cy="1293618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永  續</a:t>
              </a:r>
              <a:endPara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10" name="橢圓 109"/>
            <p:cNvSpPr/>
            <p:nvPr/>
          </p:nvSpPr>
          <p:spPr>
            <a:xfrm>
              <a:off x="6645175" y="4164320"/>
              <a:ext cx="1400776" cy="140077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矩形 110"/>
          <p:cNvSpPr/>
          <p:nvPr/>
        </p:nvSpPr>
        <p:spPr>
          <a:xfrm>
            <a:off x="231646" y="1749779"/>
            <a:ext cx="422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NCKU</a:t>
            </a:r>
          </a:p>
          <a:p>
            <a:pPr algn="dist"/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Innovation Headquarters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29600" y="1848693"/>
            <a:ext cx="52037" cy="2532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2" name="06 - 2080325 # 81323"/>
          <p:cNvSpPr txBox="1"/>
          <p:nvPr/>
        </p:nvSpPr>
        <p:spPr>
          <a:xfrm>
            <a:off x="1149085" y="4858747"/>
            <a:ext cx="3095747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06-2757575 #36000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4" name="台南市勝利路118號2樓（成大商場2樓）"/>
          <p:cNvSpPr txBox="1"/>
          <p:nvPr/>
        </p:nvSpPr>
        <p:spPr>
          <a:xfrm>
            <a:off x="1140376" y="5315905"/>
            <a:ext cx="400205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台南市大學路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號自強校區儀器設備大樓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10F</a:t>
            </a:r>
          </a:p>
        </p:txBody>
      </p:sp>
      <p:pic>
        <p:nvPicPr>
          <p:cNvPr id="140" name="圖片 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37" y="5417180"/>
            <a:ext cx="243273" cy="307974"/>
          </a:xfrm>
          <a:prstGeom prst="rect">
            <a:avLst/>
          </a:prstGeom>
        </p:spPr>
      </p:pic>
      <p:pic>
        <p:nvPicPr>
          <p:cNvPr id="141" name="圖片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232" y="4944600"/>
            <a:ext cx="283907" cy="283907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0803344" y="659679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16423" y="3204461"/>
            <a:ext cx="52619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Startup Accelerator</a:t>
            </a:r>
          </a:p>
          <a:p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成大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新創</a:t>
            </a:r>
            <a:r>
              <a:rPr lang="zh-TW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加速中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5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67737" y="6237687"/>
            <a:ext cx="284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</a:t>
            </a:r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Startup Accelerator</a:t>
            </a:r>
          </a:p>
          <a:p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Innovation Headquarters</a:t>
            </a:r>
            <a:endParaRPr lang="en-US" altLang="zh-TW" sz="1400" dirty="0">
              <a:solidFill>
                <a:srgbClr val="70707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4301" y="6215731"/>
            <a:ext cx="46873" cy="502948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0" name="群組 59"/>
          <p:cNvGrpSpPr>
            <a:grpSpLocks noChangeAspect="1"/>
          </p:cNvGrpSpPr>
          <p:nvPr/>
        </p:nvGrpSpPr>
        <p:grpSpPr>
          <a:xfrm>
            <a:off x="-378557" y="-2394376"/>
            <a:ext cx="3815152" cy="3817467"/>
            <a:chOff x="-2571986" y="-781700"/>
            <a:chExt cx="8467260" cy="8467260"/>
          </a:xfrm>
        </p:grpSpPr>
        <p:sp>
          <p:nvSpPr>
            <p:cNvPr id="61" name="橢圓 60"/>
            <p:cNvSpPr/>
            <p:nvPr/>
          </p:nvSpPr>
          <p:spPr>
            <a:xfrm>
              <a:off x="-2571986" y="-781700"/>
              <a:ext cx="8467260" cy="8467260"/>
            </a:xfrm>
            <a:prstGeom prst="ellipse">
              <a:avLst/>
            </a:prstGeom>
            <a:solidFill>
              <a:srgbClr val="A42033">
                <a:alpha val="75000"/>
              </a:srgbClr>
            </a:solidFill>
            <a:ln w="371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橢圓 61"/>
            <p:cNvSpPr/>
            <p:nvPr/>
          </p:nvSpPr>
          <p:spPr>
            <a:xfrm>
              <a:off x="-2417210" y="-595046"/>
              <a:ext cx="8108958" cy="81089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3" name="文字方塊 62"/>
          <p:cNvSpPr txBox="1"/>
          <p:nvPr/>
        </p:nvSpPr>
        <p:spPr>
          <a:xfrm>
            <a:off x="381986" y="78454"/>
            <a:ext cx="2414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企業</a:t>
            </a:r>
            <a:r>
              <a:rPr lang="zh-TW" altLang="en-US" sz="4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" name="流程圖: 接點 70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 flipV="1">
            <a:off x="2940246" y="6600815"/>
            <a:ext cx="7999378" cy="45719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1073648" y="648118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405623" y="1908082"/>
            <a:ext cx="5668025" cy="3914454"/>
            <a:chOff x="5678881" y="2284954"/>
            <a:chExt cx="5668025" cy="3914454"/>
          </a:xfrm>
        </p:grpSpPr>
        <p:grpSp>
          <p:nvGrpSpPr>
            <p:cNvPr id="3" name="群組 2"/>
            <p:cNvGrpSpPr/>
            <p:nvPr/>
          </p:nvGrpSpPr>
          <p:grpSpPr>
            <a:xfrm>
              <a:off x="6222723" y="2284954"/>
              <a:ext cx="4977694" cy="3523842"/>
              <a:chOff x="-1387374" y="1982605"/>
              <a:chExt cx="6882981" cy="4468755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387374" y="1982605"/>
                <a:ext cx="6882981" cy="4468755"/>
              </a:xfrm>
              <a:prstGeom prst="rect">
                <a:avLst/>
              </a:prstGeom>
            </p:spPr>
          </p:pic>
          <p:sp>
            <p:nvSpPr>
              <p:cNvPr id="2" name="矩形 1"/>
              <p:cNvSpPr/>
              <p:nvPr/>
            </p:nvSpPr>
            <p:spPr>
              <a:xfrm>
                <a:off x="4092677" y="4594122"/>
                <a:ext cx="420329" cy="5899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5" name="文字方塊 84"/>
            <p:cNvSpPr txBox="1"/>
            <p:nvPr/>
          </p:nvSpPr>
          <p:spPr>
            <a:xfrm>
              <a:off x="10085034" y="5676188"/>
              <a:ext cx="1261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時間</a:t>
              </a:r>
              <a:endPara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5678881" y="2344447"/>
              <a:ext cx="615553" cy="107899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8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獲利</a:t>
              </a:r>
              <a:endPara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7221558" y="3950072"/>
              <a:ext cx="766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</a:t>
              </a:r>
              <a:r>
                <a:rPr lang="zh-TW" altLang="en-US" sz="2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點</a:t>
              </a:r>
              <a:endPara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8979547" y="4046875"/>
              <a:ext cx="766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B</a:t>
              </a:r>
              <a:r>
                <a:rPr lang="zh-TW" altLang="en-US" sz="2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點</a:t>
              </a:r>
              <a:endPara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489" y="1513978"/>
            <a:ext cx="3877213" cy="46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67737" y="6237687"/>
            <a:ext cx="284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</a:t>
            </a:r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Startup Accelerator</a:t>
            </a:r>
          </a:p>
          <a:p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Innovation Headquarters</a:t>
            </a:r>
            <a:endParaRPr lang="en-US" altLang="zh-TW" sz="1400" dirty="0">
              <a:solidFill>
                <a:srgbClr val="70707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4301" y="6215731"/>
            <a:ext cx="46873" cy="502948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0" name="群組 59"/>
          <p:cNvGrpSpPr>
            <a:grpSpLocks noChangeAspect="1"/>
          </p:cNvGrpSpPr>
          <p:nvPr/>
        </p:nvGrpSpPr>
        <p:grpSpPr>
          <a:xfrm>
            <a:off x="-2502546" y="365125"/>
            <a:ext cx="5648572" cy="5652000"/>
            <a:chOff x="-2571986" y="-781700"/>
            <a:chExt cx="8467260" cy="8467260"/>
          </a:xfrm>
        </p:grpSpPr>
        <p:sp>
          <p:nvSpPr>
            <p:cNvPr id="61" name="橢圓 60"/>
            <p:cNvSpPr/>
            <p:nvPr/>
          </p:nvSpPr>
          <p:spPr>
            <a:xfrm>
              <a:off x="-2571986" y="-781700"/>
              <a:ext cx="8467260" cy="8467260"/>
            </a:xfrm>
            <a:prstGeom prst="ellipse">
              <a:avLst/>
            </a:prstGeom>
            <a:solidFill>
              <a:srgbClr val="A42033">
                <a:alpha val="75000"/>
              </a:srgbClr>
            </a:solidFill>
            <a:ln w="371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橢圓 61"/>
            <p:cNvSpPr/>
            <p:nvPr/>
          </p:nvSpPr>
          <p:spPr>
            <a:xfrm>
              <a:off x="-2417210" y="-595046"/>
              <a:ext cx="8108958" cy="81089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3" name="文字方塊 62"/>
          <p:cNvSpPr txBox="1"/>
          <p:nvPr/>
        </p:nvSpPr>
        <p:spPr>
          <a:xfrm>
            <a:off x="85576" y="2940861"/>
            <a:ext cx="2876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商品化困境</a:t>
            </a:r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" name="流程圖: 接點 70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 flipV="1">
            <a:off x="2940246" y="6600815"/>
            <a:ext cx="7999378" cy="45719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1073648" y="648118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11856720" y="612343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4343250" y="1102886"/>
            <a:ext cx="5398060" cy="4914239"/>
            <a:chOff x="4240010" y="460222"/>
            <a:chExt cx="6587879" cy="5716249"/>
          </a:xfrm>
        </p:grpSpPr>
        <p:sp>
          <p:nvSpPr>
            <p:cNvPr id="16" name="弧形 15"/>
            <p:cNvSpPr/>
            <p:nvPr/>
          </p:nvSpPr>
          <p:spPr>
            <a:xfrm rot="8135167">
              <a:off x="5047935" y="1182580"/>
              <a:ext cx="5106378" cy="4993891"/>
            </a:xfrm>
            <a:prstGeom prst="arc">
              <a:avLst/>
            </a:prstGeom>
            <a:ln w="6032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4240010" y="460222"/>
              <a:ext cx="6587879" cy="4858208"/>
            </a:xfrm>
            <a:prstGeom prst="triangl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6277191" y="2864491"/>
              <a:ext cx="2576241" cy="2187248"/>
            </a:xfrm>
            <a:prstGeom prst="triangle">
              <a:avLst/>
            </a:prstGeom>
            <a:solidFill>
              <a:srgbClr val="CA6D6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848997" y="2009483"/>
              <a:ext cx="1842403" cy="414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Customers</a:t>
              </a:r>
              <a:endPara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077043" y="4388723"/>
              <a:ext cx="2160548" cy="414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Competitors</a:t>
              </a:r>
              <a:endPara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8252751" y="4012682"/>
              <a:ext cx="2254809" cy="1036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Technologies,</a:t>
              </a:r>
            </a:p>
            <a:p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Products,</a:t>
              </a:r>
            </a:p>
            <a:p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Know-how</a:t>
              </a:r>
              <a:endPara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523422" y="3191125"/>
              <a:ext cx="2021053" cy="725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Commodity </a:t>
              </a:r>
            </a:p>
            <a:p>
              <a:pPr algn="ctr"/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trap</a:t>
              </a:r>
              <a:endPara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rot="942009">
              <a:off x="5227121" y="889546"/>
              <a:ext cx="5106378" cy="4993891"/>
            </a:xfrm>
            <a:prstGeom prst="arc">
              <a:avLst/>
            </a:prstGeom>
            <a:ln w="6032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弧形 23"/>
            <p:cNvSpPr/>
            <p:nvPr/>
          </p:nvSpPr>
          <p:spPr>
            <a:xfrm rot="15543551">
              <a:off x="4656196" y="995133"/>
              <a:ext cx="5106378" cy="4993891"/>
            </a:xfrm>
            <a:prstGeom prst="arc">
              <a:avLst/>
            </a:prstGeom>
            <a:ln w="6032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70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167737" y="6237687"/>
            <a:ext cx="284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</a:t>
            </a:r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Startup Accelerator</a:t>
            </a:r>
          </a:p>
          <a:p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Innovation Headquarters</a:t>
            </a:r>
            <a:endParaRPr lang="en-US" altLang="zh-TW" sz="1400" dirty="0">
              <a:solidFill>
                <a:srgbClr val="70707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4301" y="6215731"/>
            <a:ext cx="46873" cy="502948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接點 70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 flipV="1">
            <a:off x="2940246" y="6600815"/>
            <a:ext cx="7999378" cy="45719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1073648" y="648118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內容版面配置區 3" descr="roland_berger_escaping_the_commodity_trap_20140422.pdf - Adobe Acrobat Pr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41295" r="15138" b="4131"/>
          <a:stretch/>
        </p:blipFill>
        <p:spPr>
          <a:xfrm>
            <a:off x="1583337" y="1169415"/>
            <a:ext cx="9589888" cy="5068272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476739" y="174519"/>
            <a:ext cx="135988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產業的商品化困境感知與反應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(Roland Berger)</a:t>
            </a:r>
            <a:endParaRPr lang="zh-TW" altLang="en-US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流程圖: 接點 16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流程圖: 接點 17"/>
          <p:cNvSpPr/>
          <p:nvPr/>
        </p:nvSpPr>
        <p:spPr>
          <a:xfrm>
            <a:off x="11856720" y="612343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流程圖: 接點 22"/>
          <p:cNvSpPr/>
          <p:nvPr/>
        </p:nvSpPr>
        <p:spPr>
          <a:xfrm>
            <a:off x="11855616" y="5937504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 flipV="1">
            <a:off x="669876" y="885954"/>
            <a:ext cx="7999378" cy="45719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0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67737" y="6237687"/>
            <a:ext cx="284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</a:t>
            </a:r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Startup Accelerator</a:t>
            </a:r>
          </a:p>
          <a:p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Innovation Headquarters</a:t>
            </a:r>
            <a:endParaRPr lang="en-US" altLang="zh-TW" sz="1400" dirty="0">
              <a:solidFill>
                <a:srgbClr val="70707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4301" y="6215731"/>
            <a:ext cx="46873" cy="502948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接點 70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 flipV="1">
            <a:off x="2940246" y="6600815"/>
            <a:ext cx="7999378" cy="45719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1073648" y="648118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流程圖: 接點 16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流程圖: 接點 17"/>
          <p:cNvSpPr/>
          <p:nvPr/>
        </p:nvSpPr>
        <p:spPr>
          <a:xfrm>
            <a:off x="11856720" y="612343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流程圖: 接點 22"/>
          <p:cNvSpPr/>
          <p:nvPr/>
        </p:nvSpPr>
        <p:spPr>
          <a:xfrm>
            <a:off x="11855616" y="5937504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-2502546" y="365125"/>
            <a:ext cx="5648572" cy="5652000"/>
            <a:chOff x="-2571986" y="-781700"/>
            <a:chExt cx="8467260" cy="8467260"/>
          </a:xfrm>
        </p:grpSpPr>
        <p:sp>
          <p:nvSpPr>
            <p:cNvPr id="22" name="橢圓 21"/>
            <p:cNvSpPr/>
            <p:nvPr/>
          </p:nvSpPr>
          <p:spPr>
            <a:xfrm>
              <a:off x="-2571986" y="-781700"/>
              <a:ext cx="8467260" cy="8467260"/>
            </a:xfrm>
            <a:prstGeom prst="ellipse">
              <a:avLst/>
            </a:prstGeom>
            <a:solidFill>
              <a:srgbClr val="A42033">
                <a:alpha val="75000"/>
              </a:srgbClr>
            </a:solidFill>
            <a:ln w="371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-2417210" y="-595046"/>
              <a:ext cx="8108958" cy="81089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356616" y="2940861"/>
            <a:ext cx="2605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逃離</a:t>
            </a:r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困境</a:t>
            </a:r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流程圖: 接點 25"/>
          <p:cNvSpPr/>
          <p:nvPr/>
        </p:nvSpPr>
        <p:spPr>
          <a:xfrm>
            <a:off x="11859768" y="5733288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8318684" y="296264"/>
            <a:ext cx="2909081" cy="2376542"/>
            <a:chOff x="8318684" y="296264"/>
            <a:chExt cx="2909081" cy="2376542"/>
          </a:xfrm>
        </p:grpSpPr>
        <p:grpSp>
          <p:nvGrpSpPr>
            <p:cNvPr id="16" name="群組 15"/>
            <p:cNvGrpSpPr/>
            <p:nvPr/>
          </p:nvGrpSpPr>
          <p:grpSpPr>
            <a:xfrm>
              <a:off x="8318684" y="296264"/>
              <a:ext cx="2909081" cy="2376542"/>
              <a:chOff x="4240010" y="430726"/>
              <a:chExt cx="6587879" cy="4858208"/>
            </a:xfrm>
          </p:grpSpPr>
          <p:sp>
            <p:nvSpPr>
              <p:cNvPr id="19" name="等腰三角形 18"/>
              <p:cNvSpPr/>
              <p:nvPr/>
            </p:nvSpPr>
            <p:spPr>
              <a:xfrm>
                <a:off x="4240010" y="430726"/>
                <a:ext cx="6587879" cy="4858208"/>
              </a:xfrm>
              <a:prstGeom prst="triangle">
                <a:avLst/>
              </a:prstGeom>
              <a:noFill/>
              <a:ln w="603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6622376" y="1784696"/>
                <a:ext cx="2226808" cy="564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Customer</a:t>
                </a:r>
                <a:endParaRPr lang="zh-TW" altLang="en-US" sz="14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4844511" y="4359228"/>
                <a:ext cx="2600332" cy="564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Competition</a:t>
                </a:r>
                <a:endParaRPr lang="zh-TW" altLang="en-US" sz="14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7735780" y="4359228"/>
                <a:ext cx="2527993" cy="564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Technology</a:t>
                </a:r>
                <a:endParaRPr lang="en-US" altLang="zh-TW" sz="14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" name="橢圓 1"/>
            <p:cNvSpPr/>
            <p:nvPr/>
          </p:nvSpPr>
          <p:spPr>
            <a:xfrm>
              <a:off x="9338802" y="1274028"/>
              <a:ext cx="983316" cy="9592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Play</a:t>
              </a:r>
              <a:endParaRPr lang="zh-TW" alt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7953206" y="3474720"/>
            <a:ext cx="3612652" cy="2677886"/>
            <a:chOff x="7953206" y="3474720"/>
            <a:chExt cx="3612652" cy="2677886"/>
          </a:xfrm>
        </p:grpSpPr>
        <p:grpSp>
          <p:nvGrpSpPr>
            <p:cNvPr id="30" name="群組 29"/>
            <p:cNvGrpSpPr/>
            <p:nvPr/>
          </p:nvGrpSpPr>
          <p:grpSpPr>
            <a:xfrm>
              <a:off x="8290353" y="3752399"/>
              <a:ext cx="2938357" cy="2256145"/>
              <a:chOff x="4240010" y="430726"/>
              <a:chExt cx="6587879" cy="4858208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240010" y="430726"/>
                <a:ext cx="6587879" cy="4858208"/>
              </a:xfrm>
              <a:prstGeom prst="triangle">
                <a:avLst/>
              </a:prstGeom>
              <a:noFill/>
              <a:ln w="603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6568477" y="1685402"/>
                <a:ext cx="2226807" cy="662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Customer</a:t>
                </a:r>
                <a:endParaRPr lang="zh-TW" altLang="en-US" sz="14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4844510" y="4359226"/>
                <a:ext cx="2600333" cy="662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Competition</a:t>
                </a:r>
                <a:endParaRPr lang="zh-TW" altLang="en-US" sz="14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7735780" y="4359226"/>
                <a:ext cx="2527992" cy="662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Technology</a:t>
                </a:r>
                <a:endParaRPr lang="en-US" altLang="zh-TW" sz="14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橢圓 34"/>
            <p:cNvSpPr/>
            <p:nvPr/>
          </p:nvSpPr>
          <p:spPr>
            <a:xfrm>
              <a:off x="9241168" y="4638462"/>
              <a:ext cx="1064114" cy="978583"/>
            </a:xfrm>
            <a:prstGeom prst="ellipse">
              <a:avLst/>
            </a:prstGeom>
            <a:solidFill>
              <a:schemeClr val="bg1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Escape</a:t>
              </a:r>
              <a:endParaRPr lang="zh-TW" alt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直線單箭頭接點 4"/>
            <p:cNvCxnSpPr/>
            <p:nvPr/>
          </p:nvCxnSpPr>
          <p:spPr>
            <a:xfrm flipH="1">
              <a:off x="7953206" y="5514697"/>
              <a:ext cx="1499846" cy="6205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>
              <a:off x="10124872" y="5534402"/>
              <a:ext cx="1440986" cy="6182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>
              <a:stCxn id="35" idx="0"/>
            </p:cNvCxnSpPr>
            <p:nvPr/>
          </p:nvCxnSpPr>
          <p:spPr>
            <a:xfrm flipH="1" flipV="1">
              <a:off x="9762309" y="3474720"/>
              <a:ext cx="10916" cy="11637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/>
          <p:cNvSpPr txBox="1"/>
          <p:nvPr/>
        </p:nvSpPr>
        <p:spPr>
          <a:xfrm>
            <a:off x="3327240" y="444747"/>
            <a:ext cx="5314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 I: “Play by the rules”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within the commodity trap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realize 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scale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Restructure and 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 costs </a:t>
            </a:r>
          </a:p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346372" y="3228268"/>
            <a:ext cx="51645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 II: “Change the rules”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Escape the commodity trap by changing the rules of the game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Tackle all three elements of the commodity trap and their indicators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and implement an appropriate set of counteractions, including changing the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1350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67737" y="6237687"/>
            <a:ext cx="284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</a:t>
            </a:r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Startup Accelerator</a:t>
            </a:r>
          </a:p>
          <a:p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Innovation Headquarters</a:t>
            </a:r>
            <a:endParaRPr lang="en-US" altLang="zh-TW" sz="1400" dirty="0">
              <a:solidFill>
                <a:srgbClr val="70707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4301" y="6215731"/>
            <a:ext cx="46873" cy="502948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接點 70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 flipV="1">
            <a:off x="2940246" y="6600815"/>
            <a:ext cx="7999378" cy="45719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1073648" y="648118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流程圖: 接點 16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流程圖: 接點 17"/>
          <p:cNvSpPr/>
          <p:nvPr/>
        </p:nvSpPr>
        <p:spPr>
          <a:xfrm>
            <a:off x="11856720" y="612343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流程圖: 接點 22"/>
          <p:cNvSpPr/>
          <p:nvPr/>
        </p:nvSpPr>
        <p:spPr>
          <a:xfrm>
            <a:off x="11855616" y="5937504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-2502546" y="365125"/>
            <a:ext cx="5648572" cy="5652000"/>
            <a:chOff x="-2571986" y="-781700"/>
            <a:chExt cx="8467260" cy="8467260"/>
          </a:xfrm>
        </p:grpSpPr>
        <p:sp>
          <p:nvSpPr>
            <p:cNvPr id="22" name="橢圓 21"/>
            <p:cNvSpPr/>
            <p:nvPr/>
          </p:nvSpPr>
          <p:spPr>
            <a:xfrm>
              <a:off x="-2571986" y="-781700"/>
              <a:ext cx="8467260" cy="8467260"/>
            </a:xfrm>
            <a:prstGeom prst="ellipse">
              <a:avLst/>
            </a:prstGeom>
            <a:solidFill>
              <a:srgbClr val="A42033">
                <a:alpha val="75000"/>
              </a:srgbClr>
            </a:solidFill>
            <a:ln w="371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-2417210" y="-595046"/>
              <a:ext cx="8108958" cy="81089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56459" y="2617562"/>
            <a:ext cx="2889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成長策略</a:t>
            </a:r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zh-TW" altLang="en-US" sz="4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索</a:t>
            </a:r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夫</a:t>
            </a:r>
            <a:r>
              <a:rPr lang="zh-TW" altLang="en-US" sz="4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矩陣</a:t>
            </a:r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流程圖: 接點 25"/>
          <p:cNvSpPr/>
          <p:nvPr/>
        </p:nvSpPr>
        <p:spPr>
          <a:xfrm>
            <a:off x="11859768" y="5733288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流程圖: 接點 15"/>
          <p:cNvSpPr/>
          <p:nvPr/>
        </p:nvSpPr>
        <p:spPr>
          <a:xfrm>
            <a:off x="11856720" y="552907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6D17C9F-2297-A445-AD66-0EC110DE4743}"/>
              </a:ext>
            </a:extLst>
          </p:cNvPr>
          <p:cNvGrpSpPr/>
          <p:nvPr/>
        </p:nvGrpSpPr>
        <p:grpSpPr>
          <a:xfrm>
            <a:off x="3577668" y="410096"/>
            <a:ext cx="7363130" cy="5976260"/>
            <a:chOff x="3697838" y="553632"/>
            <a:chExt cx="7399672" cy="6005919"/>
          </a:xfrm>
        </p:grpSpPr>
        <p:grpSp>
          <p:nvGrpSpPr>
            <p:cNvPr id="27" name="群組 26"/>
            <p:cNvGrpSpPr/>
            <p:nvPr/>
          </p:nvGrpSpPr>
          <p:grpSpPr>
            <a:xfrm>
              <a:off x="4634520" y="1897017"/>
              <a:ext cx="6462990" cy="4662534"/>
              <a:chOff x="4235824" y="2111188"/>
              <a:chExt cx="3671047" cy="3234018"/>
            </a:xfrm>
          </p:grpSpPr>
          <p:pic>
            <p:nvPicPr>
              <p:cNvPr id="38" name="Picture 2" descr="https://www.smartinsights.com/wp-content/uploads/2013/10/Ansoff-matrix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67" t="30798" r="10457" b="12864"/>
              <a:stretch/>
            </p:blipFill>
            <p:spPr bwMode="auto">
              <a:xfrm>
                <a:off x="4235824" y="2111188"/>
                <a:ext cx="3671047" cy="3234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矩形 38"/>
              <p:cNvSpPr/>
              <p:nvPr/>
            </p:nvSpPr>
            <p:spPr>
              <a:xfrm>
                <a:off x="4282888" y="2111188"/>
                <a:ext cx="1593477" cy="14791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313392" y="2275915"/>
                <a:ext cx="1546411" cy="12539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282888" y="3908050"/>
                <a:ext cx="1546411" cy="12539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276412" y="3842496"/>
                <a:ext cx="1509435" cy="13194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28" name="Picture 2" descr="https://www.smartinsights.com/wp-content/uploads/2013/10/Ansoff-matrix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2" t="15929" r="50163" b="75403"/>
            <a:stretch/>
          </p:blipFill>
          <p:spPr bwMode="auto">
            <a:xfrm>
              <a:off x="7106257" y="553632"/>
              <a:ext cx="1519518" cy="497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s://www.smartinsights.com/wp-content/uploads/2013/10/Ansoff-matrix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0" t="35131" r="81719" b="41795"/>
            <a:stretch/>
          </p:blipFill>
          <p:spPr bwMode="auto">
            <a:xfrm>
              <a:off x="3697838" y="3460499"/>
              <a:ext cx="658906" cy="132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s://www.smartinsights.com/wp-content/uploads/2013/10/Ansoff-matrix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24122" r="56335" b="69670"/>
            <a:stretch/>
          </p:blipFill>
          <p:spPr bwMode="auto">
            <a:xfrm>
              <a:off x="5717857" y="1253147"/>
              <a:ext cx="1455640" cy="473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s://www.smartinsights.com/wp-content/uploads/2013/10/Ansoff-matrix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98" t="32913" r="45459" b="44013"/>
            <a:stretch/>
          </p:blipFill>
          <p:spPr bwMode="auto">
            <a:xfrm>
              <a:off x="5032894" y="1886436"/>
              <a:ext cx="2669239" cy="208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s://www.smartinsights.com/wp-content/uploads/2013/10/Ansoff-matrix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6" t="30914" r="10690" b="44606"/>
            <a:stretch/>
          </p:blipFill>
          <p:spPr bwMode="auto">
            <a:xfrm>
              <a:off x="8286264" y="1687963"/>
              <a:ext cx="2433922" cy="2067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s://www.smartinsights.com/wp-content/uploads/2013/10/Ansoff-matrix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33" t="61251" r="45855" b="16144"/>
            <a:stretch/>
          </p:blipFill>
          <p:spPr bwMode="auto">
            <a:xfrm>
              <a:off x="5093157" y="4407296"/>
              <a:ext cx="2517655" cy="1991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s://www.smartinsights.com/wp-content/uploads/2013/10/Ansoff-matrix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5" t="60197" r="10806" b="15792"/>
            <a:stretch/>
          </p:blipFill>
          <p:spPr bwMode="auto">
            <a:xfrm>
              <a:off x="8395090" y="4292984"/>
              <a:ext cx="2516608" cy="2105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Ansoff matrix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13" t="23860" r="17075" b="70574"/>
            <a:stretch/>
          </p:blipFill>
          <p:spPr bwMode="auto">
            <a:xfrm>
              <a:off x="9164944" y="1266565"/>
              <a:ext cx="1034140" cy="426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s://www.smartinsights.com/wp-content/uploads/2013/10/Ansoff-matrix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24122" r="56335" b="69670"/>
            <a:stretch/>
          </p:blipFill>
          <p:spPr bwMode="auto">
            <a:xfrm rot="16200000">
              <a:off x="3896497" y="3152578"/>
              <a:ext cx="1444780" cy="46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Ansoff matrix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13" t="23860" r="17075" b="70574"/>
            <a:stretch/>
          </p:blipFill>
          <p:spPr bwMode="auto">
            <a:xfrm rot="16200000">
              <a:off x="3894906" y="5424445"/>
              <a:ext cx="1163671" cy="47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58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67737" y="6237687"/>
            <a:ext cx="284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</a:t>
            </a:r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Startup Accelerator</a:t>
            </a:r>
          </a:p>
          <a:p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Innovation Headquarters</a:t>
            </a:r>
            <a:endParaRPr lang="en-US" altLang="zh-TW" sz="1400" dirty="0">
              <a:solidFill>
                <a:srgbClr val="70707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4301" y="6215731"/>
            <a:ext cx="46873" cy="502948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接點 70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 flipV="1">
            <a:off x="2940246" y="6600815"/>
            <a:ext cx="7999378" cy="45719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1073648" y="648118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流程圖: 接點 16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流程圖: 接點 17"/>
          <p:cNvSpPr/>
          <p:nvPr/>
        </p:nvSpPr>
        <p:spPr>
          <a:xfrm>
            <a:off x="11856720" y="612343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流程圖: 接點 22"/>
          <p:cNvSpPr/>
          <p:nvPr/>
        </p:nvSpPr>
        <p:spPr>
          <a:xfrm>
            <a:off x="11855616" y="5937504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-2502546" y="365125"/>
            <a:ext cx="5648572" cy="5652000"/>
            <a:chOff x="-2571986" y="-781700"/>
            <a:chExt cx="8467260" cy="8467260"/>
          </a:xfrm>
        </p:grpSpPr>
        <p:sp>
          <p:nvSpPr>
            <p:cNvPr id="22" name="橢圓 21"/>
            <p:cNvSpPr/>
            <p:nvPr/>
          </p:nvSpPr>
          <p:spPr>
            <a:xfrm>
              <a:off x="-2571986" y="-781700"/>
              <a:ext cx="8467260" cy="8467260"/>
            </a:xfrm>
            <a:prstGeom prst="ellipse">
              <a:avLst/>
            </a:prstGeom>
            <a:solidFill>
              <a:srgbClr val="A42033">
                <a:alpha val="75000"/>
              </a:srgbClr>
            </a:solidFill>
            <a:ln w="371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-2417210" y="-595046"/>
              <a:ext cx="8108958" cy="81089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56459" y="2617562"/>
            <a:ext cx="288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流程圖: 接點 25"/>
          <p:cNvSpPr/>
          <p:nvPr/>
        </p:nvSpPr>
        <p:spPr>
          <a:xfrm>
            <a:off x="11859768" y="5733288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流程圖: 接點 15"/>
          <p:cNvSpPr/>
          <p:nvPr/>
        </p:nvSpPr>
        <p:spPr>
          <a:xfrm>
            <a:off x="11856720" y="552907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305479" y="2612083"/>
            <a:ext cx="2414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企業第</a:t>
            </a:r>
            <a:r>
              <a:rPr lang="en-US" altLang="zh-TW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成長曲線</a:t>
            </a:r>
            <a:endParaRPr lang="zh-TW" altLang="en-US" sz="4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494815" y="5671715"/>
            <a:ext cx="126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490962" y="830797"/>
            <a:ext cx="615553" cy="1078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獲利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流程圖: 接點 44"/>
          <p:cNvSpPr/>
          <p:nvPr/>
        </p:nvSpPr>
        <p:spPr>
          <a:xfrm>
            <a:off x="11862816" y="5324856"/>
            <a:ext cx="72000" cy="72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589639" y="1467465"/>
            <a:ext cx="171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獲利成長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195703" y="3731296"/>
            <a:ext cx="76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696172" y="3289249"/>
            <a:ext cx="76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893277" y="1570703"/>
            <a:ext cx="168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227302" y="738319"/>
            <a:ext cx="6286049" cy="4995600"/>
            <a:chOff x="4227302" y="738319"/>
            <a:chExt cx="6286049" cy="4995600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7302" y="738319"/>
              <a:ext cx="6286049" cy="4995600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4476135" y="4645741"/>
              <a:ext cx="420329" cy="5899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90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152646"/>
              </p:ext>
            </p:extLst>
          </p:nvPr>
        </p:nvGraphicFramePr>
        <p:xfrm>
          <a:off x="3438636" y="741301"/>
          <a:ext cx="7400773" cy="522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195">
                  <a:extLst>
                    <a:ext uri="{9D8B030D-6E8A-4147-A177-3AD203B41FA5}">
                      <a16:colId xmlns:a16="http://schemas.microsoft.com/office/drawing/2014/main" val="2419122263"/>
                    </a:ext>
                  </a:extLst>
                </a:gridCol>
                <a:gridCol w="5869578">
                  <a:extLst>
                    <a:ext uri="{9D8B030D-6E8A-4147-A177-3AD203B41FA5}">
                      <a16:colId xmlns:a16="http://schemas.microsoft.com/office/drawing/2014/main" val="4064457424"/>
                    </a:ext>
                  </a:extLst>
                </a:gridCol>
              </a:tblGrid>
              <a:tr h="485409"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24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策略類型</a:t>
                      </a:r>
                      <a:endParaRPr lang="zh-TW" altLang="en-US" sz="2400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24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例子</a:t>
                      </a:r>
                      <a:endParaRPr lang="zh-TW" altLang="en-US" sz="2400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023364"/>
                  </a:ext>
                </a:extLst>
              </a:tr>
              <a:tr h="1616276">
                <a:tc>
                  <a:txBody>
                    <a:bodyPr/>
                    <a:lstStyle/>
                    <a:p>
                      <a:pPr marL="0" algn="ctr">
                        <a:spcBef>
                          <a:spcPts val="1800"/>
                        </a:spcBef>
                      </a:pPr>
                      <a:r>
                        <a:rPr lang="zh-TW" altLang="en-US" sz="24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內部研發</a:t>
                      </a:r>
                      <a:endParaRPr lang="zh-TW" altLang="en-US" sz="2400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全球一千大企業研發費用為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7820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億美金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3M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千多位研發人員</a:t>
                      </a:r>
                      <a:endParaRPr lang="en-US" altLang="zh-TW" sz="2400" dirty="0" smtClean="0"/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Verizon 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成立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5G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實驗室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30289"/>
                  </a:ext>
                </a:extLst>
              </a:tr>
              <a:tr h="2060265">
                <a:tc>
                  <a:txBody>
                    <a:bodyPr/>
                    <a:lstStyle/>
                    <a:p>
                      <a:pPr marL="0" algn="ctr">
                        <a:spcBef>
                          <a:spcPts val="1800"/>
                        </a:spcBef>
                      </a:pPr>
                      <a:r>
                        <a:rPr lang="zh-TW" altLang="en-US" sz="24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併購</a:t>
                      </a:r>
                      <a:endParaRPr lang="zh-TW" altLang="en-US" sz="2400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鴻海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代工組裝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夏普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先進面板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精誠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金融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 宏誌科技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(POS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收營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國巨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電阻電容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君耀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保護元件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Dell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硬體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      EMC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儲存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2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78288"/>
                  </a:ext>
                </a:extLst>
              </a:tr>
              <a:tr h="1067899">
                <a:tc>
                  <a:txBody>
                    <a:bodyPr/>
                    <a:lstStyle/>
                    <a:p>
                      <a:pPr marL="0" algn="ctr">
                        <a:spcBef>
                          <a:spcPts val="1800"/>
                        </a:spcBef>
                      </a:pPr>
                      <a:r>
                        <a:rPr lang="zh-TW" altLang="en-US" sz="24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策略聯盟</a:t>
                      </a:r>
                      <a:endParaRPr lang="zh-TW" altLang="en-US" sz="2400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家樂福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產品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網路銷售工具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統一超商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通路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喬治亞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生產製造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619122"/>
                  </a:ext>
                </a:extLst>
              </a:tr>
            </a:tbl>
          </a:graphicData>
        </a:graphic>
      </p:graphicFrame>
      <p:sp>
        <p:nvSpPr>
          <p:cNvPr id="48" name="矩形 47"/>
          <p:cNvSpPr/>
          <p:nvPr/>
        </p:nvSpPr>
        <p:spPr>
          <a:xfrm>
            <a:off x="167737" y="6237687"/>
            <a:ext cx="284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</a:t>
            </a:r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Startup Accelerator</a:t>
            </a:r>
          </a:p>
          <a:p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Innovation Headquarters</a:t>
            </a:r>
            <a:endParaRPr lang="en-US" altLang="zh-TW" sz="1400" dirty="0">
              <a:solidFill>
                <a:srgbClr val="70707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4301" y="6215731"/>
            <a:ext cx="46873" cy="502948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接點 70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 flipV="1">
            <a:off x="2940246" y="6600815"/>
            <a:ext cx="7999378" cy="45719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1073648" y="648118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流程圖: 接點 16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流程圖: 接點 17"/>
          <p:cNvSpPr/>
          <p:nvPr/>
        </p:nvSpPr>
        <p:spPr>
          <a:xfrm>
            <a:off x="11856720" y="612343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流程圖: 接點 22"/>
          <p:cNvSpPr/>
          <p:nvPr/>
        </p:nvSpPr>
        <p:spPr>
          <a:xfrm>
            <a:off x="11855616" y="5937504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-2502546" y="365125"/>
            <a:ext cx="5648572" cy="5652000"/>
            <a:chOff x="-2571986" y="-781700"/>
            <a:chExt cx="8467260" cy="8467260"/>
          </a:xfrm>
        </p:grpSpPr>
        <p:sp>
          <p:nvSpPr>
            <p:cNvPr id="22" name="橢圓 21"/>
            <p:cNvSpPr/>
            <p:nvPr/>
          </p:nvSpPr>
          <p:spPr>
            <a:xfrm>
              <a:off x="-2571986" y="-781700"/>
              <a:ext cx="8467260" cy="8467260"/>
            </a:xfrm>
            <a:prstGeom prst="ellipse">
              <a:avLst/>
            </a:prstGeom>
            <a:solidFill>
              <a:srgbClr val="A42033">
                <a:alpha val="75000"/>
              </a:srgbClr>
            </a:solidFill>
            <a:ln w="371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-2417210" y="-595046"/>
              <a:ext cx="8108958" cy="81089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56459" y="2617562"/>
            <a:ext cx="288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流程圖: 接點 25"/>
          <p:cNvSpPr/>
          <p:nvPr/>
        </p:nvSpPr>
        <p:spPr>
          <a:xfrm>
            <a:off x="11859768" y="5733288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流程圖: 接點 15"/>
          <p:cNvSpPr/>
          <p:nvPr/>
        </p:nvSpPr>
        <p:spPr>
          <a:xfrm>
            <a:off x="11856720" y="552907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305479" y="2612083"/>
            <a:ext cx="2414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傳統成長執行方法</a:t>
            </a:r>
            <a:endParaRPr lang="zh-TW" altLang="en-US" sz="4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流程圖: 接點 44"/>
          <p:cNvSpPr/>
          <p:nvPr/>
        </p:nvSpPr>
        <p:spPr>
          <a:xfrm>
            <a:off x="11855616" y="5324856"/>
            <a:ext cx="72000" cy="72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流程圖: 接點 26"/>
          <p:cNvSpPr/>
          <p:nvPr/>
        </p:nvSpPr>
        <p:spPr>
          <a:xfrm>
            <a:off x="11859768" y="5120640"/>
            <a:ext cx="72000" cy="72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6856438" y="2910314"/>
            <a:ext cx="1149428" cy="1661686"/>
            <a:chOff x="5362627" y="1778667"/>
            <a:chExt cx="1149428" cy="1467723"/>
          </a:xfrm>
        </p:grpSpPr>
        <p:pic>
          <p:nvPicPr>
            <p:cNvPr id="36" name="圖片 35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2225" y="1778667"/>
              <a:ext cx="399830" cy="352229"/>
            </a:xfrm>
            <a:prstGeom prst="rect">
              <a:avLst/>
            </a:prstGeom>
          </p:spPr>
        </p:pic>
        <p:pic>
          <p:nvPicPr>
            <p:cNvPr id="37" name="圖片 36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8731" y="2134357"/>
              <a:ext cx="399830" cy="352229"/>
            </a:xfrm>
            <a:prstGeom prst="rect">
              <a:avLst/>
            </a:prstGeom>
          </p:spPr>
        </p:pic>
        <p:pic>
          <p:nvPicPr>
            <p:cNvPr id="39" name="圖片 38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057" y="2520832"/>
              <a:ext cx="399830" cy="352229"/>
            </a:xfrm>
            <a:prstGeom prst="rect">
              <a:avLst/>
            </a:prstGeom>
          </p:spPr>
        </p:pic>
        <p:pic>
          <p:nvPicPr>
            <p:cNvPr id="40" name="圖片 39" descr="畫面剪輯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627" y="2894161"/>
              <a:ext cx="399830" cy="35222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5073445" y="452490"/>
            <a:ext cx="6113207" cy="2445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073445" y="2853812"/>
            <a:ext cx="6105833" cy="2080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5073445" y="4963363"/>
            <a:ext cx="6113207" cy="1396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2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67737" y="6237687"/>
            <a:ext cx="284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</a:t>
            </a:r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Startup Accelerator</a:t>
            </a:r>
          </a:p>
          <a:p>
            <a:r>
              <a:rPr lang="en-US" altLang="zh-TW" sz="1400" dirty="0" smtClean="0">
                <a:solidFill>
                  <a:srgbClr val="70707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NCKU Innovation Headquarters</a:t>
            </a:r>
            <a:endParaRPr lang="en-US" altLang="zh-TW" sz="1400" dirty="0">
              <a:solidFill>
                <a:srgbClr val="70707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4301" y="6215731"/>
            <a:ext cx="46873" cy="502948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流程圖: 接點 70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 flipV="1">
            <a:off x="2940246" y="6600815"/>
            <a:ext cx="7999378" cy="45719"/>
          </a:xfrm>
          <a:prstGeom prst="rect">
            <a:avLst/>
          </a:prstGeom>
          <a:solidFill>
            <a:srgbClr val="A4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1073648" y="6481180"/>
            <a:ext cx="1084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NCKU 2020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-2502546" y="365125"/>
            <a:ext cx="5648572" cy="5652000"/>
            <a:chOff x="-2571986" y="-781700"/>
            <a:chExt cx="8467260" cy="8467260"/>
          </a:xfrm>
        </p:grpSpPr>
        <p:sp>
          <p:nvSpPr>
            <p:cNvPr id="22" name="橢圓 21"/>
            <p:cNvSpPr/>
            <p:nvPr/>
          </p:nvSpPr>
          <p:spPr>
            <a:xfrm>
              <a:off x="-2571986" y="-781700"/>
              <a:ext cx="8467260" cy="8467260"/>
            </a:xfrm>
            <a:prstGeom prst="ellipse">
              <a:avLst/>
            </a:prstGeom>
            <a:solidFill>
              <a:srgbClr val="A42033">
                <a:alpha val="75000"/>
              </a:srgbClr>
            </a:solidFill>
            <a:ln w="371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-2417210" y="-595046"/>
              <a:ext cx="8108958" cy="81089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56459" y="2617562"/>
            <a:ext cx="288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305479" y="2612083"/>
            <a:ext cx="2414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策略執行細項</a:t>
            </a:r>
            <a:endParaRPr lang="zh-TW" altLang="en-US" sz="4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757944" y="6061842"/>
            <a:ext cx="3201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引用自洪世章、譚丹琪、廖曉青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(2007)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流程圖: 接點 30"/>
          <p:cNvSpPr/>
          <p:nvPr/>
        </p:nvSpPr>
        <p:spPr>
          <a:xfrm>
            <a:off x="11859768" y="630936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接點 31"/>
          <p:cNvSpPr/>
          <p:nvPr/>
        </p:nvSpPr>
        <p:spPr>
          <a:xfrm>
            <a:off x="11856720" y="612343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流程圖: 接點 32"/>
          <p:cNvSpPr/>
          <p:nvPr/>
        </p:nvSpPr>
        <p:spPr>
          <a:xfrm>
            <a:off x="11855616" y="5937504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流程圖: 接點 33"/>
          <p:cNvSpPr/>
          <p:nvPr/>
        </p:nvSpPr>
        <p:spPr>
          <a:xfrm>
            <a:off x="11859768" y="5733288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流程圖: 接點 34"/>
          <p:cNvSpPr/>
          <p:nvPr/>
        </p:nvSpPr>
        <p:spPr>
          <a:xfrm>
            <a:off x="11856720" y="552907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流程圖: 接點 35"/>
          <p:cNvSpPr/>
          <p:nvPr/>
        </p:nvSpPr>
        <p:spPr>
          <a:xfrm>
            <a:off x="11855616" y="5324856"/>
            <a:ext cx="72000" cy="72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流程圖: 接點 36"/>
          <p:cNvSpPr/>
          <p:nvPr/>
        </p:nvSpPr>
        <p:spPr>
          <a:xfrm>
            <a:off x="11859768" y="5120640"/>
            <a:ext cx="72000" cy="72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流程圖: 接點 37"/>
          <p:cNvSpPr/>
          <p:nvPr/>
        </p:nvSpPr>
        <p:spPr>
          <a:xfrm>
            <a:off x="11856720" y="4916424"/>
            <a:ext cx="72000" cy="72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001056"/>
              </p:ext>
            </p:extLst>
          </p:nvPr>
        </p:nvGraphicFramePr>
        <p:xfrm>
          <a:off x="3349833" y="304224"/>
          <a:ext cx="7723815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131">
                  <a:extLst>
                    <a:ext uri="{9D8B030D-6E8A-4147-A177-3AD203B41FA5}">
                      <a16:colId xmlns:a16="http://schemas.microsoft.com/office/drawing/2014/main" val="2419122263"/>
                    </a:ext>
                  </a:extLst>
                </a:gridCol>
                <a:gridCol w="6171684">
                  <a:extLst>
                    <a:ext uri="{9D8B030D-6E8A-4147-A177-3AD203B41FA5}">
                      <a16:colId xmlns:a16="http://schemas.microsoft.com/office/drawing/2014/main" val="4064457424"/>
                    </a:ext>
                  </a:extLst>
                </a:gridCol>
              </a:tblGrid>
              <a:tr h="3731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策略類型</a:t>
                      </a:r>
                      <a:endParaRPr lang="zh-TW" altLang="en-US" sz="2400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細目</a:t>
                      </a:r>
                      <a:endParaRPr lang="zh-TW" altLang="en-US" sz="2400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023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>
                        <a:spcBef>
                          <a:spcPts val="1800"/>
                        </a:spcBef>
                      </a:pPr>
                      <a:r>
                        <a:rPr lang="zh-TW" altLang="en-US" sz="24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內部研發</a:t>
                      </a:r>
                      <a:endParaRPr lang="zh-TW" altLang="en-US" sz="2400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成立新公司</a:t>
                      </a:r>
                      <a:endParaRPr lang="en-US" altLang="zh-TW" sz="1800" dirty="0" smtClean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國內設新廠</a:t>
                      </a:r>
                      <a:endParaRPr lang="en-US" altLang="zh-TW" sz="1800" dirty="0" smtClean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擴建廠房</a:t>
                      </a:r>
                      <a:endParaRPr lang="en-US" altLang="zh-TW" sz="1800" dirty="0" smtClean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設立海內外分支機構</a:t>
                      </a:r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子</a:t>
                      </a:r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分公司、據點、工廠</a:t>
                      </a:r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業務擴張</a:t>
                      </a:r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代工訂單</a:t>
                      </a:r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在國內成立連鎖店、自創通路</a:t>
                      </a:r>
                      <a:endParaRPr lang="en-US" altLang="zh-TW" sz="1800" dirty="0" smtClean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3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>
                        <a:spcBef>
                          <a:spcPts val="1800"/>
                        </a:spcBef>
                      </a:pPr>
                      <a:r>
                        <a:rPr lang="zh-TW" altLang="en-US" sz="24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併購</a:t>
                      </a:r>
                      <a:endParaRPr lang="zh-TW" altLang="en-US" sz="2400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獨立併購外國公司</a:t>
                      </a:r>
                      <a:endParaRPr lang="en-US" altLang="zh-TW" sz="1800" dirty="0" smtClean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收購行銷通路</a:t>
                      </a:r>
                      <a:endParaRPr lang="en-US" altLang="zh-TW" sz="1800" dirty="0" smtClean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承接持股、取得他公司經營權</a:t>
                      </a:r>
                      <a:endParaRPr lang="en-US" altLang="zh-TW" sz="1800" dirty="0" smtClean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聯合國內多家企業公同購併國外公司</a:t>
                      </a:r>
                      <a:endParaRPr lang="en-US" altLang="zh-TW" sz="1800" dirty="0" smtClean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收購他公司之事業群、品牌、產品線</a:t>
                      </a:r>
                      <a:endParaRPr lang="zh-TW" altLang="en-US" sz="1800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78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>
                        <a:spcBef>
                          <a:spcPts val="1800"/>
                        </a:spcBef>
                      </a:pPr>
                      <a:r>
                        <a:rPr lang="zh-TW" altLang="en-US" sz="24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策略聯盟</a:t>
                      </a:r>
                      <a:endParaRPr lang="zh-TW" altLang="en-US" sz="2400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與國內外企業合資成立新公司</a:t>
                      </a:r>
                      <a:endParaRPr lang="en-US" altLang="zh-TW" sz="1800" dirty="0" smtClean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與他公司進行生產、行銷、技術等方面的合作</a:t>
                      </a:r>
                      <a:endParaRPr lang="en-US" altLang="zh-TW" sz="1800" dirty="0" smtClean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與海外企業合資在當地成立子</a:t>
                      </a:r>
                      <a:r>
                        <a:rPr lang="en-US" altLang="zh-TW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分公司</a:t>
                      </a:r>
                      <a:endParaRPr lang="en-US" altLang="zh-TW" sz="1800" dirty="0" smtClean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取得他公司產品代理權</a:t>
                      </a:r>
                      <a:endParaRPr lang="en-US" altLang="zh-TW" sz="1800" dirty="0" smtClean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財團加盟</a:t>
                      </a:r>
                      <a:endParaRPr lang="en-US" altLang="zh-TW" sz="1800" dirty="0" smtClean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合資成立公司國內外分公司</a:t>
                      </a:r>
                      <a:endParaRPr lang="en-US" altLang="zh-TW" sz="1800" dirty="0" smtClean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zh-TW" altLang="en-US" sz="1800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代理經銷</a:t>
                      </a:r>
                      <a:endParaRPr lang="zh-TW" altLang="en-US" sz="1800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619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1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1524</Words>
  <Application>Microsoft Office PowerPoint</Application>
  <PresentationFormat>寬螢幕</PresentationFormat>
  <Paragraphs>264</Paragraphs>
  <Slides>15</Slides>
  <Notes>15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Microsoft JhengHei</vt:lpstr>
      <vt:lpstr>Microsoft JhengHei</vt:lpstr>
      <vt:lpstr>微軟正黑體 Light</vt:lpstr>
      <vt:lpstr>新細明體</vt:lpstr>
      <vt:lpstr>標楷體</vt:lpstr>
      <vt:lpstr>Arial</vt:lpstr>
      <vt:lpstr>Calibri</vt:lpstr>
      <vt:lpstr>Calibri Light</vt:lpstr>
      <vt:lpstr>Ebrima</vt:lpstr>
      <vt:lpstr>Times New Roman</vt:lpstr>
      <vt:lpstr>Office 佈景主題</vt:lpstr>
      <vt:lpstr>                    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132</cp:revision>
  <dcterms:created xsi:type="dcterms:W3CDTF">2020-11-25T17:02:22Z</dcterms:created>
  <dcterms:modified xsi:type="dcterms:W3CDTF">2020-11-30T21:55:24Z</dcterms:modified>
</cp:coreProperties>
</file>